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</p:sldMasterIdLst>
  <p:notesMasterIdLst>
    <p:notesMasterId r:id="rId15"/>
  </p:notesMasterIdLst>
  <p:sldIdLst>
    <p:sldId id="256" r:id="rId3"/>
    <p:sldId id="262" r:id="rId4"/>
    <p:sldId id="260" r:id="rId5"/>
    <p:sldId id="261" r:id="rId6"/>
    <p:sldId id="263" r:id="rId7"/>
    <p:sldId id="264" r:id="rId8"/>
    <p:sldId id="258" r:id="rId9"/>
    <p:sldId id="267" r:id="rId10"/>
    <p:sldId id="265" r:id="rId11"/>
    <p:sldId id="268" r:id="rId12"/>
    <p:sldId id="266" r:id="rId13"/>
    <p:sldId id="269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EBEAD"/>
    <a:srgbClr val="929AA9"/>
    <a:srgbClr val="C2C11E"/>
    <a:srgbClr val="586D3D"/>
    <a:srgbClr val="B13607"/>
    <a:srgbClr val="4E0246"/>
    <a:srgbClr val="8C6F8D"/>
    <a:srgbClr val="A58537"/>
    <a:srgbClr val="879BA0"/>
    <a:srgbClr val="813C2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11" autoAdjust="0"/>
    <p:restoredTop sz="94660"/>
  </p:normalViewPr>
  <p:slideViewPr>
    <p:cSldViewPr snapToGrid="0">
      <p:cViewPr varScale="1">
        <p:scale>
          <a:sx n="91" d="100"/>
          <a:sy n="91" d="100"/>
        </p:scale>
        <p:origin x="88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theme" Target="theme/theme1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8.xml"/><Relationship Id="rId19" Type="http://schemas.openxmlformats.org/officeDocument/2006/relationships/tableStyles" Target="tableStyle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9CD932A-8F3F-445A-BB98-0784D76FA3A3}" type="datetimeFigureOut">
              <a:rPr lang="en-US" smtClean="0"/>
              <a:t>4/22/2025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37D5BF9-4E76-4491-910C-041170EC2C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315409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32ae8308912_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32ae8308912_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We need to add a start point. Have something that asks the question; what organisms have TORC2 Components and TORC1 Components?</a:t>
            </a:r>
            <a:endParaRPr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76C5EB-FF5D-2517-5225-4F64C9133F5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36D8152-F29C-D4EF-E042-317F5284D93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A4E54A6-F17C-9B25-3BE0-3FB82EFB31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4/22/2025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F3A367-0C27-D996-A1C9-DAF945F656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546BF33-B096-1E66-DEF3-D07757A34E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00505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07CE68-F45E-8B71-AC09-47992D852B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1F8F3A8-4F5F-9811-E5C2-BBED43A1B8A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794D2A4-CCF3-9BD2-07A6-B2134BAADA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4/22/2025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8AC87BD-287E-3198-C1CF-D052490D1A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09C87DB-CCD3-BCF5-4CC1-D99320317F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86054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0F2F111-5C0C-BD05-1D7A-638A7D1D380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D46D753-08CF-BCEE-EF45-C0A6D29DD6D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F14B557-CA64-345D-B07B-D5B5C80230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4/22/2025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FBFEFFF-1D99-6A28-7F7F-34661665CD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6278D1E-2346-3A91-F9D4-2A327A0FEF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638416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 slid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415611" y="992767"/>
            <a:ext cx="11360800" cy="2736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415600" y="3778833"/>
            <a:ext cx="11360800" cy="105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28177935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 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415600" y="2867800"/>
            <a:ext cx="11360800" cy="112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92090592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800" cy="45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609585" lvl="0" indent="-457189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1219170" lvl="1" indent="-423323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828754" lvl="2" indent="-423323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2438339" lvl="3" indent="-42332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3047924" lvl="4" indent="-423323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3657509" lvl="5" indent="-423323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4267093" lvl="6" indent="-42332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4876678" lvl="7" indent="-423323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5486263" lvl="8" indent="-423323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27533654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 and two 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5333200" cy="45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609585" lvl="0" indent="-423323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67"/>
            </a:lvl1pPr>
            <a:lvl2pPr marL="1219170" lvl="1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2pPr>
            <a:lvl3pPr marL="1828754" lvl="2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3pPr>
            <a:lvl4pPr marL="2438339" lvl="3" indent="-40639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4pPr>
            <a:lvl5pPr marL="3047924" lvl="4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5pPr>
            <a:lvl6pPr marL="3657509" lvl="5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6pPr>
            <a:lvl7pPr marL="4267093" lvl="6" indent="-40639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7pPr>
            <a:lvl8pPr marL="4876678" lvl="7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8pPr>
            <a:lvl9pPr marL="5486263" lvl="8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6443200" y="1536633"/>
            <a:ext cx="5333200" cy="45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609585" lvl="0" indent="-423323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67"/>
            </a:lvl1pPr>
            <a:lvl2pPr marL="1219170" lvl="1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2pPr>
            <a:lvl3pPr marL="1828754" lvl="2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3pPr>
            <a:lvl4pPr marL="2438339" lvl="3" indent="-40639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4pPr>
            <a:lvl5pPr marL="3047924" lvl="4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5pPr>
            <a:lvl6pPr marL="3657509" lvl="5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6pPr>
            <a:lvl7pPr marL="4267093" lvl="6" indent="-40639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7pPr>
            <a:lvl8pPr marL="4876678" lvl="7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8pPr>
            <a:lvl9pPr marL="5486263" lvl="8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22930921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 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05255819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 column 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415600" y="740800"/>
            <a:ext cx="3744000" cy="100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415600" y="1852800"/>
            <a:ext cx="3744000" cy="423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609585" lvl="0" indent="-40639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1pPr>
            <a:lvl2pPr marL="1219170" lvl="1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2pPr>
            <a:lvl3pPr marL="1828754" lvl="2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3pPr>
            <a:lvl4pPr marL="2438339" lvl="3" indent="-40639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4pPr>
            <a:lvl5pPr marL="3047924" lvl="4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5pPr>
            <a:lvl6pPr marL="3657509" lvl="5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6pPr>
            <a:lvl7pPr marL="4267093" lvl="6" indent="-40639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7pPr>
            <a:lvl8pPr marL="4876678" lvl="7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8pPr>
            <a:lvl9pPr marL="5486263" lvl="8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966492417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 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653667" y="600200"/>
            <a:ext cx="8490400" cy="545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597161270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 title and 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6096000" y="-167"/>
            <a:ext cx="6096000" cy="6858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354000" y="1644233"/>
            <a:ext cx="5393600" cy="1976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354000" y="3737433"/>
            <a:ext cx="5393600" cy="164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6586000" y="965433"/>
            <a:ext cx="5116000" cy="492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609585" lvl="0" indent="-457189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1219170" lvl="1" indent="-423323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828754" lvl="2" indent="-423323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2438339" lvl="3" indent="-42332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3047924" lvl="4" indent="-423323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3657509" lvl="5" indent="-423323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4267093" lvl="6" indent="-42332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4876678" lvl="7" indent="-423323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5486263" lvl="8" indent="-423323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2109228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2C73A6-B561-0E89-9244-0C2964856E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52A1F8-8399-C8AB-BF19-CC76F14917C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0040B4B-1DF2-991B-6E3B-7A397E05C1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4/22/2025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43854C-DAAE-05EB-339D-1CA2FC8370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2C215F-7F31-5F1D-A50C-B5664CA3D9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3987750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415600" y="5640767"/>
            <a:ext cx="7998400" cy="80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609585" lvl="0" indent="-30479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21203604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 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415600" y="1474833"/>
            <a:ext cx="11360800" cy="2618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415600" y="4202967"/>
            <a:ext cx="11360800" cy="173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609585" lvl="0" indent="-457189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1219170" lvl="1" indent="-423323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828754" lvl="2" indent="-423323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2438339" lvl="3" indent="-42332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3047924" lvl="4" indent="-423323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3657509" lvl="5" indent="-423323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4267093" lvl="6" indent="-42332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4876678" lvl="7" indent="-423323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5486263" lvl="8" indent="-423323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29724331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9760364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8FB527-E6EB-8EDD-E40C-B67CBA8074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7E61974-1172-2358-8585-78AF8BA8502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B2E360-7D66-ACED-160E-FB0DD63EAC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4/22/2025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1FDC1D-2FF6-B788-4B37-1DC261F5ED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02C64E0-9DC2-606A-DD73-BE1A797C33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28025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AEE49D-98E8-3E27-55AE-7AFE3EDBFC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AA2553-4C69-9D75-3F95-6DF7CAAE9C9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68F5564-448A-1CCC-71FE-31704552BBD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EA0751E-82C1-D93B-4821-DB46CA361E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4/22/2025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35DE839-B14B-8865-C106-AEA327D321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94EE006-5446-EC0A-A920-4AB3E68761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2654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BAB11E-07CE-2634-9C92-FA8619A750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CF0DD78-AAF5-4E08-376F-7663B95F2A0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55495C8-2160-4951-78FA-7FEECAC1754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3E0B7CB-E5E5-0264-8381-2B020A3D81F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DA7CD19-BB46-4ABB-462B-71D9DAEA61A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B184DD7-B83D-3D82-4F12-E7BDCFEFF7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4/22/2025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485EA87-E90C-7142-20B4-14BBDC5085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F452C98-9515-4152-B2DE-32E319691F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593118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C14DD5-249E-FE36-4AF2-E38784EFB9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BD7143F-EE77-A9CF-9ECF-02FEB8B177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4/22/2025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277EE6C-07FD-FDAE-55E1-592DFE7C5A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33F9DD3-D0B0-10FC-BB6D-37BF8F222D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95701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695B9F2-6357-AD97-F75F-0D32DC4C7F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4/22/2025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22DBFA3-318C-8D3C-01C7-07857F6F72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37643B6-E16A-405C-996D-7877C0AD92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39631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809D06-2BA0-C8DD-7511-545549C24E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E8A7F2-0502-7233-6E40-57A78003DA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438F17F-90FE-DC07-6F72-9FB7DE65A80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260FDD4-7880-B24B-C022-91BA7350C7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4/22/2025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D776026-B308-BA0B-6B40-BBD42163D9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9E2F25F-68B5-204D-E610-6FD6BC6675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31371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767B27-D3F9-803B-F4D1-E5E9F4BF95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1CE3FE6-4F97-E67A-DE29-07BE857D9D6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B9E4E6D-6EEA-951B-15DD-58741D9DDB0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055D4D3-D494-70ED-724A-5DC3A9E71F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4/22/2025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6D58058-87E1-2E41-B864-4C26A5D74C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7D6A2B3-5ECC-4CB2-3BCD-D91F79E1D4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24455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0B19CB5-355E-2095-3B0A-9B729896E1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5812654-6BE9-A291-491B-2168B856DE9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21E7EBC-0AAD-851D-4A46-38A698AB25E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EA3E70D-7777-4D36-8DA1-3B2457C715AC}" type="datetimeFigureOut">
              <a:rPr lang="en-US" smtClean="0"/>
              <a:t>4/22/2025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C83C01E-7118-BF15-968A-E902EBA25F0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D5D18D-544B-BEEA-230A-DD3C751AC4F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55731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8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333">
                <a:solidFill>
                  <a:schemeClr val="dk2"/>
                </a:solidFill>
              </a:defRPr>
            </a:lvl1pPr>
            <a:lvl2pPr lvl="1" algn="r">
              <a:buNone/>
              <a:defRPr sz="1333">
                <a:solidFill>
                  <a:schemeClr val="dk2"/>
                </a:solidFill>
              </a:defRPr>
            </a:lvl2pPr>
            <a:lvl3pPr lvl="2" algn="r">
              <a:buNone/>
              <a:defRPr sz="1333">
                <a:solidFill>
                  <a:schemeClr val="dk2"/>
                </a:solidFill>
              </a:defRPr>
            </a:lvl3pPr>
            <a:lvl4pPr lvl="3" algn="r">
              <a:buNone/>
              <a:defRPr sz="1333">
                <a:solidFill>
                  <a:schemeClr val="dk2"/>
                </a:solidFill>
              </a:defRPr>
            </a:lvl4pPr>
            <a:lvl5pPr lvl="4" algn="r">
              <a:buNone/>
              <a:defRPr sz="1333">
                <a:solidFill>
                  <a:schemeClr val="dk2"/>
                </a:solidFill>
              </a:defRPr>
            </a:lvl5pPr>
            <a:lvl6pPr lvl="5" algn="r">
              <a:buNone/>
              <a:defRPr sz="1333">
                <a:solidFill>
                  <a:schemeClr val="dk2"/>
                </a:solidFill>
              </a:defRPr>
            </a:lvl6pPr>
            <a:lvl7pPr lvl="6" algn="r">
              <a:buNone/>
              <a:defRPr sz="1333">
                <a:solidFill>
                  <a:schemeClr val="dk2"/>
                </a:solidFill>
              </a:defRPr>
            </a:lvl7pPr>
            <a:lvl8pPr lvl="7" algn="r">
              <a:buNone/>
              <a:defRPr sz="1333">
                <a:solidFill>
                  <a:schemeClr val="dk2"/>
                </a:solidFill>
              </a:defRPr>
            </a:lvl8pPr>
            <a:lvl9pPr lvl="8" algn="r">
              <a:buNone/>
              <a:defRPr sz="1333">
                <a:solidFill>
                  <a:schemeClr val="dk2"/>
                </a:solidFill>
              </a:defRPr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608656164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6B484B8A-C600-6993-D500-C66F8438FE97}"/>
              </a:ext>
            </a:extLst>
          </p:cNvPr>
          <p:cNvSpPr/>
          <p:nvPr/>
        </p:nvSpPr>
        <p:spPr>
          <a:xfrm>
            <a:off x="1256428" y="1095884"/>
            <a:ext cx="2198748" cy="530492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RICTORN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E4854CE-3098-7BB7-1D7D-201AE0447F9D}"/>
              </a:ext>
            </a:extLst>
          </p:cNvPr>
          <p:cNvSpPr/>
          <p:nvPr/>
        </p:nvSpPr>
        <p:spPr>
          <a:xfrm>
            <a:off x="3607576" y="1095884"/>
            <a:ext cx="1829963" cy="530492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RICTORM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27B0FB7-B73C-B75D-D8A0-88CFE9925C83}"/>
              </a:ext>
            </a:extLst>
          </p:cNvPr>
          <p:cNvSpPr/>
          <p:nvPr/>
        </p:nvSpPr>
        <p:spPr>
          <a:xfrm>
            <a:off x="5565509" y="1095883"/>
            <a:ext cx="1065635" cy="530492"/>
          </a:xfrm>
          <a:prstGeom prst="rect">
            <a:avLst/>
          </a:prstGeom>
          <a:solidFill>
            <a:schemeClr val="accent3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RasGEF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1F53625-DCBC-B8A2-39F3-1E52B467482B}"/>
              </a:ext>
            </a:extLst>
          </p:cNvPr>
          <p:cNvSpPr/>
          <p:nvPr/>
        </p:nvSpPr>
        <p:spPr>
          <a:xfrm>
            <a:off x="6981319" y="1095883"/>
            <a:ext cx="1513527" cy="530492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Domain5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2ADF8E9-06FE-9A36-303C-65AF6CB38A47}"/>
              </a:ext>
            </a:extLst>
          </p:cNvPr>
          <p:cNvSpPr/>
          <p:nvPr/>
        </p:nvSpPr>
        <p:spPr>
          <a:xfrm>
            <a:off x="8710068" y="1095883"/>
            <a:ext cx="1983526" cy="53049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RICTOR Phosphorylation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EC0AA406-6424-C1D9-96F6-EBE1D2AA86E7}"/>
              </a:ext>
            </a:extLst>
          </p:cNvPr>
          <p:cNvCxnSpPr>
            <a:cxnSpLocks/>
            <a:stCxn id="4" idx="3"/>
            <a:endCxn id="5" idx="1"/>
          </p:cNvCxnSpPr>
          <p:nvPr/>
        </p:nvCxnSpPr>
        <p:spPr>
          <a:xfrm>
            <a:off x="3455176" y="1361130"/>
            <a:ext cx="15240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8E86ADC8-923A-4BC9-E956-B800000BA1A7}"/>
              </a:ext>
            </a:extLst>
          </p:cNvPr>
          <p:cNvCxnSpPr>
            <a:cxnSpLocks/>
            <a:stCxn id="5" idx="3"/>
            <a:endCxn id="6" idx="1"/>
          </p:cNvCxnSpPr>
          <p:nvPr/>
        </p:nvCxnSpPr>
        <p:spPr>
          <a:xfrm flipV="1">
            <a:off x="5437539" y="1361129"/>
            <a:ext cx="127970" cy="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EEDC5C5E-BD7D-C981-87E9-A769E4FF61A3}"/>
              </a:ext>
            </a:extLst>
          </p:cNvPr>
          <p:cNvCxnSpPr>
            <a:cxnSpLocks/>
            <a:stCxn id="6" idx="3"/>
            <a:endCxn id="7" idx="1"/>
          </p:cNvCxnSpPr>
          <p:nvPr/>
        </p:nvCxnSpPr>
        <p:spPr>
          <a:xfrm>
            <a:off x="6631144" y="1361129"/>
            <a:ext cx="350175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F56FCC5D-A477-213F-4D56-A3F28E3FA6C8}"/>
              </a:ext>
            </a:extLst>
          </p:cNvPr>
          <p:cNvCxnSpPr>
            <a:cxnSpLocks/>
            <a:stCxn id="7" idx="3"/>
            <a:endCxn id="8" idx="1"/>
          </p:cNvCxnSpPr>
          <p:nvPr/>
        </p:nvCxnSpPr>
        <p:spPr>
          <a:xfrm>
            <a:off x="8494846" y="1361129"/>
            <a:ext cx="215222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30" name="Picture 29" descr="A colorful lines and dots&#10;&#10;AI-generated content may be incorrect.">
            <a:extLst>
              <a:ext uri="{FF2B5EF4-FFF2-40B4-BE49-F238E27FC236}">
                <a16:creationId xmlns:a16="http://schemas.microsoft.com/office/drawing/2014/main" id="{C8E25B1E-02D7-52C0-8696-0E135FD1F1D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346" y="3702048"/>
            <a:ext cx="4893088" cy="2504913"/>
          </a:xfrm>
          <a:prstGeom prst="rect">
            <a:avLst/>
          </a:prstGeom>
        </p:spPr>
      </p:pic>
      <p:sp>
        <p:nvSpPr>
          <p:cNvPr id="31" name="Isosceles Triangle 30">
            <a:extLst>
              <a:ext uri="{FF2B5EF4-FFF2-40B4-BE49-F238E27FC236}">
                <a16:creationId xmlns:a16="http://schemas.microsoft.com/office/drawing/2014/main" id="{1E1C7597-3C87-7C64-9803-EBAA0D895E64}"/>
              </a:ext>
            </a:extLst>
          </p:cNvPr>
          <p:cNvSpPr/>
          <p:nvPr/>
        </p:nvSpPr>
        <p:spPr>
          <a:xfrm>
            <a:off x="2017846" y="2573472"/>
            <a:ext cx="857396" cy="1102863"/>
          </a:xfrm>
          <a:prstGeom prst="triangle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33" name="Picture 32" descr="A close-up of a chart&#10;&#10;AI-generated content may be incorrect.">
            <a:extLst>
              <a:ext uri="{FF2B5EF4-FFF2-40B4-BE49-F238E27FC236}">
                <a16:creationId xmlns:a16="http://schemas.microsoft.com/office/drawing/2014/main" id="{3EC5E0C4-1A90-BD09-71EC-CC5D3DFEF37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46419" y="3674130"/>
            <a:ext cx="5162175" cy="2504911"/>
          </a:xfrm>
          <a:prstGeom prst="rect">
            <a:avLst/>
          </a:prstGeom>
        </p:spPr>
      </p:pic>
      <p:sp>
        <p:nvSpPr>
          <p:cNvPr id="34" name="Isosceles Triangle 33">
            <a:extLst>
              <a:ext uri="{FF2B5EF4-FFF2-40B4-BE49-F238E27FC236}">
                <a16:creationId xmlns:a16="http://schemas.microsoft.com/office/drawing/2014/main" id="{A6FCE2A9-E454-FCAE-F2F9-3D05F797A520}"/>
              </a:ext>
            </a:extLst>
          </p:cNvPr>
          <p:cNvSpPr/>
          <p:nvPr/>
        </p:nvSpPr>
        <p:spPr>
          <a:xfrm>
            <a:off x="9273133" y="2529387"/>
            <a:ext cx="857396" cy="1102863"/>
          </a:xfrm>
          <a:prstGeom prst="triangle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08298D91-7FAF-DCBC-CDA5-11D0487F5AAB}"/>
              </a:ext>
            </a:extLst>
          </p:cNvPr>
          <p:cNvSpPr txBox="1"/>
          <p:nvPr/>
        </p:nvSpPr>
        <p:spPr>
          <a:xfrm>
            <a:off x="935342" y="736713"/>
            <a:ext cx="5793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57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86274E6F-27B6-DD78-80B9-3835F6E6637D}"/>
              </a:ext>
            </a:extLst>
          </p:cNvPr>
          <p:cNvSpPr txBox="1"/>
          <p:nvPr/>
        </p:nvSpPr>
        <p:spPr>
          <a:xfrm>
            <a:off x="3182369" y="736713"/>
            <a:ext cx="5793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439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0BBC1ED6-6466-F1D0-49F6-59A6A23DC79E}"/>
              </a:ext>
            </a:extLst>
          </p:cNvPr>
          <p:cNvSpPr txBox="1"/>
          <p:nvPr/>
        </p:nvSpPr>
        <p:spPr>
          <a:xfrm>
            <a:off x="3531376" y="1670156"/>
            <a:ext cx="5793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523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B4331A0E-362D-69B4-350F-3976BC4CE394}"/>
              </a:ext>
            </a:extLst>
          </p:cNvPr>
          <p:cNvSpPr txBox="1"/>
          <p:nvPr/>
        </p:nvSpPr>
        <p:spPr>
          <a:xfrm>
            <a:off x="5147862" y="1657777"/>
            <a:ext cx="5793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742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ADDC41E8-175C-A7A2-CF5E-BE8700827388}"/>
              </a:ext>
            </a:extLst>
          </p:cNvPr>
          <p:cNvSpPr txBox="1"/>
          <p:nvPr/>
        </p:nvSpPr>
        <p:spPr>
          <a:xfrm>
            <a:off x="5437538" y="812547"/>
            <a:ext cx="5793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743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D8C27BDE-9C79-8E3A-BABE-4FC86600EB56}"/>
              </a:ext>
            </a:extLst>
          </p:cNvPr>
          <p:cNvSpPr txBox="1"/>
          <p:nvPr/>
        </p:nvSpPr>
        <p:spPr>
          <a:xfrm>
            <a:off x="6367066" y="822378"/>
            <a:ext cx="5793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857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B4823245-CCB0-669D-E49C-219F4C2BFB8C}"/>
              </a:ext>
            </a:extLst>
          </p:cNvPr>
          <p:cNvSpPr txBox="1"/>
          <p:nvPr/>
        </p:nvSpPr>
        <p:spPr>
          <a:xfrm>
            <a:off x="6981319" y="1651117"/>
            <a:ext cx="5793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926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1FA058A6-80DB-D400-5CC3-C3E03ACE7706}"/>
              </a:ext>
            </a:extLst>
          </p:cNvPr>
          <p:cNvSpPr txBox="1"/>
          <p:nvPr/>
        </p:nvSpPr>
        <p:spPr>
          <a:xfrm>
            <a:off x="8205169" y="1648264"/>
            <a:ext cx="5793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992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30337D83-2E2E-663A-F2AC-CDE08B857C7E}"/>
              </a:ext>
            </a:extLst>
          </p:cNvPr>
          <p:cNvSpPr txBox="1"/>
          <p:nvPr/>
        </p:nvSpPr>
        <p:spPr>
          <a:xfrm>
            <a:off x="8602457" y="823652"/>
            <a:ext cx="5793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1084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62C00F81-3C0E-3391-2B1A-83A5066848C1}"/>
              </a:ext>
            </a:extLst>
          </p:cNvPr>
          <p:cNvSpPr txBox="1"/>
          <p:nvPr/>
        </p:nvSpPr>
        <p:spPr>
          <a:xfrm>
            <a:off x="10329463" y="812547"/>
            <a:ext cx="5793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1190</a:t>
            </a:r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B075F7EE-9237-8B41-41B6-07D516B61542}"/>
              </a:ext>
            </a:extLst>
          </p:cNvPr>
          <p:cNvSpPr/>
          <p:nvPr/>
        </p:nvSpPr>
        <p:spPr>
          <a:xfrm>
            <a:off x="1204077" y="2004267"/>
            <a:ext cx="7238418" cy="530492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ARM-Repeats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C6855964-B576-078D-6B51-CE48BA31A4C9}"/>
              </a:ext>
            </a:extLst>
          </p:cNvPr>
          <p:cNvSpPr txBox="1"/>
          <p:nvPr/>
        </p:nvSpPr>
        <p:spPr>
          <a:xfrm>
            <a:off x="4350962" y="57574"/>
            <a:ext cx="302357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RICTOR Domain Diagram </a:t>
            </a:r>
            <a:r>
              <a:rPr lang="en-US" dirty="0" err="1"/>
              <a:t>H.Sapiens</a:t>
            </a:r>
            <a:r>
              <a:rPr lang="en-US" dirty="0"/>
              <a:t> Reference</a:t>
            </a:r>
          </a:p>
        </p:txBody>
      </p:sp>
    </p:spTree>
    <p:extLst>
      <p:ext uri="{BB962C8B-B14F-4D97-AF65-F5344CB8AC3E}">
        <p14:creationId xmlns:p14="http://schemas.microsoft.com/office/powerpoint/2010/main" val="1263126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C05B0A2B-856B-CD19-029A-789A3A284DDE}"/>
              </a:ext>
            </a:extLst>
          </p:cNvPr>
          <p:cNvSpPr/>
          <p:nvPr/>
        </p:nvSpPr>
        <p:spPr>
          <a:xfrm>
            <a:off x="91479" y="404281"/>
            <a:ext cx="2163337" cy="661639"/>
          </a:xfrm>
          <a:prstGeom prst="rect">
            <a:avLst/>
          </a:prstGeom>
          <a:solidFill>
            <a:srgbClr val="7EBEAD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RAPTORN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0ED24371-DF51-4CD9-866F-4CD8306E521F}"/>
              </a:ext>
            </a:extLst>
          </p:cNvPr>
          <p:cNvSpPr/>
          <p:nvPr/>
        </p:nvSpPr>
        <p:spPr>
          <a:xfrm>
            <a:off x="2254816" y="404279"/>
            <a:ext cx="2037978" cy="661639"/>
          </a:xfrm>
          <a:prstGeom prst="rect">
            <a:avLst/>
          </a:prstGeom>
          <a:solidFill>
            <a:srgbClr val="7EBEAD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ARM Repeats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EFB138F1-DCB6-0D52-D1B8-DFC3DCAABC0A}"/>
              </a:ext>
            </a:extLst>
          </p:cNvPr>
          <p:cNvSpPr/>
          <p:nvPr/>
        </p:nvSpPr>
        <p:spPr>
          <a:xfrm>
            <a:off x="7468763" y="404277"/>
            <a:ext cx="4299774" cy="661639"/>
          </a:xfrm>
          <a:prstGeom prst="rect">
            <a:avLst/>
          </a:prstGeom>
          <a:solidFill>
            <a:srgbClr val="7EBEAD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WD-40 Repeats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E36A553-7342-2299-93B7-C6490D353048}"/>
              </a:ext>
            </a:extLst>
          </p:cNvPr>
          <p:cNvSpPr/>
          <p:nvPr/>
        </p:nvSpPr>
        <p:spPr>
          <a:xfrm>
            <a:off x="4292795" y="404277"/>
            <a:ext cx="1081924" cy="661639"/>
          </a:xfrm>
          <a:prstGeom prst="rect">
            <a:avLst/>
          </a:prstGeom>
          <a:solidFill>
            <a:srgbClr val="7EBEAD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HEAT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0A76E34-2A37-7598-AF38-45E73FF985DD}"/>
              </a:ext>
            </a:extLst>
          </p:cNvPr>
          <p:cNvSpPr/>
          <p:nvPr/>
        </p:nvSpPr>
        <p:spPr>
          <a:xfrm>
            <a:off x="5374719" y="404277"/>
            <a:ext cx="2094044" cy="661639"/>
          </a:xfrm>
          <a:prstGeom prst="rect">
            <a:avLst/>
          </a:prstGeom>
          <a:solidFill>
            <a:srgbClr val="7EBEAD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ARM Repeats</a:t>
            </a:r>
          </a:p>
        </p:txBody>
      </p:sp>
    </p:spTree>
    <p:extLst>
      <p:ext uri="{BB962C8B-B14F-4D97-AF65-F5344CB8AC3E}">
        <p14:creationId xmlns:p14="http://schemas.microsoft.com/office/powerpoint/2010/main" val="146853611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omputer screen&#10;&#10;AI-generated content may be incorrect.">
            <a:extLst>
              <a:ext uri="{FF2B5EF4-FFF2-40B4-BE49-F238E27FC236}">
                <a16:creationId xmlns:a16="http://schemas.microsoft.com/office/drawing/2014/main" id="{E5939C59-C40F-D558-B57D-301FD33DEF3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837" y="1550823"/>
            <a:ext cx="4473120" cy="3212418"/>
          </a:xfrm>
          <a:prstGeom prst="rect">
            <a:avLst/>
          </a:prstGeom>
        </p:spPr>
      </p:pic>
      <p:pic>
        <p:nvPicPr>
          <p:cNvPr id="5" name="Picture 4" descr="A screenshot of a computer screen&#10;&#10;AI-generated content may be incorrect.">
            <a:extLst>
              <a:ext uri="{FF2B5EF4-FFF2-40B4-BE49-F238E27FC236}">
                <a16:creationId xmlns:a16="http://schemas.microsoft.com/office/drawing/2014/main" id="{9D27B7F3-42A3-ED65-C793-DA5E86991AD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55998" y="1550823"/>
            <a:ext cx="7275131" cy="30284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138476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3F819C40-8B70-CCFD-B8AA-DE444C383CDC}"/>
              </a:ext>
            </a:extLst>
          </p:cNvPr>
          <p:cNvCxnSpPr/>
          <p:nvPr/>
        </p:nvCxnSpPr>
        <p:spPr>
          <a:xfrm>
            <a:off x="-74687" y="3322553"/>
            <a:ext cx="3383280" cy="0"/>
          </a:xfrm>
          <a:prstGeom prst="line">
            <a:avLst/>
          </a:prstGeom>
          <a:ln w="25400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B393739F-C732-59C3-8AF3-FC03000608B0}"/>
              </a:ext>
            </a:extLst>
          </p:cNvPr>
          <p:cNvCxnSpPr/>
          <p:nvPr/>
        </p:nvCxnSpPr>
        <p:spPr>
          <a:xfrm flipV="1">
            <a:off x="3308593" y="1800880"/>
            <a:ext cx="0" cy="1528653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7C9745F7-0237-2FC8-7BAF-E5AEC6ABBEF6}"/>
              </a:ext>
            </a:extLst>
          </p:cNvPr>
          <p:cNvCxnSpPr/>
          <p:nvPr/>
        </p:nvCxnSpPr>
        <p:spPr>
          <a:xfrm flipV="1">
            <a:off x="3308593" y="3329533"/>
            <a:ext cx="0" cy="1528653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5DB51CA1-7D81-2E1D-D14B-E6BD4C8A19C2}"/>
              </a:ext>
            </a:extLst>
          </p:cNvPr>
          <p:cNvCxnSpPr/>
          <p:nvPr/>
        </p:nvCxnSpPr>
        <p:spPr>
          <a:xfrm>
            <a:off x="3308593" y="1800880"/>
            <a:ext cx="1389050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11072261-1779-6CF2-04D2-2811EF02C74E}"/>
              </a:ext>
            </a:extLst>
          </p:cNvPr>
          <p:cNvCxnSpPr/>
          <p:nvPr/>
        </p:nvCxnSpPr>
        <p:spPr>
          <a:xfrm>
            <a:off x="3308593" y="4858186"/>
            <a:ext cx="2268550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9AE685E9-3584-AB86-9414-89F8EE24100E}"/>
              </a:ext>
            </a:extLst>
          </p:cNvPr>
          <p:cNvCxnSpPr/>
          <p:nvPr/>
        </p:nvCxnSpPr>
        <p:spPr>
          <a:xfrm flipV="1">
            <a:off x="4697643" y="1060984"/>
            <a:ext cx="0" cy="73989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DA7861BE-AAB5-1781-1FAC-08AC1EE7B64D}"/>
              </a:ext>
            </a:extLst>
          </p:cNvPr>
          <p:cNvCxnSpPr/>
          <p:nvPr/>
        </p:nvCxnSpPr>
        <p:spPr>
          <a:xfrm flipV="1">
            <a:off x="4696479" y="1800880"/>
            <a:ext cx="0" cy="73989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27D53D53-3592-D16A-8AE5-56F08E929AC0}"/>
              </a:ext>
            </a:extLst>
          </p:cNvPr>
          <p:cNvCxnSpPr/>
          <p:nvPr/>
        </p:nvCxnSpPr>
        <p:spPr>
          <a:xfrm>
            <a:off x="4696479" y="1060984"/>
            <a:ext cx="1055167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Arc 18">
            <a:extLst>
              <a:ext uri="{FF2B5EF4-FFF2-40B4-BE49-F238E27FC236}">
                <a16:creationId xmlns:a16="http://schemas.microsoft.com/office/drawing/2014/main" id="{1C3442AD-2001-2B2D-D797-106316905465}"/>
              </a:ext>
            </a:extLst>
          </p:cNvPr>
          <p:cNvSpPr/>
          <p:nvPr/>
        </p:nvSpPr>
        <p:spPr>
          <a:xfrm>
            <a:off x="4441704" y="607275"/>
            <a:ext cx="844585" cy="907419"/>
          </a:xfrm>
          <a:prstGeom prst="arc">
            <a:avLst>
              <a:gd name="adj1" fmla="val 16379857"/>
              <a:gd name="adj2" fmla="val 0"/>
            </a:avLst>
          </a:prstGeom>
          <a:ln w="25400">
            <a:solidFill>
              <a:schemeClr val="tx1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>
              <a:latin typeface="Times New Roman" panose="02020603050405020304" pitchFamily="18" charset="0"/>
              <a:ea typeface="Sans Serif Collection" panose="020B0502040504020204" pitchFamily="34" charset="0"/>
              <a:cs typeface="Times New Roman" panose="02020603050405020304" pitchFamily="18" charset="0"/>
            </a:endParaRP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E75CB333-DD38-B53D-84FE-8EF81FBA9595}"/>
              </a:ext>
            </a:extLst>
          </p:cNvPr>
          <p:cNvCxnSpPr/>
          <p:nvPr/>
        </p:nvCxnSpPr>
        <p:spPr>
          <a:xfrm flipV="1">
            <a:off x="5577143" y="4093859"/>
            <a:ext cx="0" cy="764327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41A51FAA-DE07-6AD3-6504-E82121F7E821}"/>
              </a:ext>
            </a:extLst>
          </p:cNvPr>
          <p:cNvCxnSpPr/>
          <p:nvPr/>
        </p:nvCxnSpPr>
        <p:spPr>
          <a:xfrm flipV="1">
            <a:off x="5575980" y="4858186"/>
            <a:ext cx="0" cy="764327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4EE5B7C1-8EA3-311F-7CF2-83E24F5B42A4}"/>
              </a:ext>
            </a:extLst>
          </p:cNvPr>
          <p:cNvCxnSpPr>
            <a:cxnSpLocks/>
          </p:cNvCxnSpPr>
          <p:nvPr/>
        </p:nvCxnSpPr>
        <p:spPr>
          <a:xfrm>
            <a:off x="5575980" y="4093859"/>
            <a:ext cx="3002628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19E05145-53E0-D90F-EB19-FC499DCD2A00}"/>
              </a:ext>
            </a:extLst>
          </p:cNvPr>
          <p:cNvCxnSpPr/>
          <p:nvPr/>
        </p:nvCxnSpPr>
        <p:spPr>
          <a:xfrm>
            <a:off x="5575980" y="5622513"/>
            <a:ext cx="2234811" cy="0"/>
          </a:xfrm>
          <a:prstGeom prst="line">
            <a:avLst/>
          </a:prstGeom>
          <a:ln w="2540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C9DB3D80-5BC0-E1BD-AF67-0F68EFBFF9C7}"/>
              </a:ext>
            </a:extLst>
          </p:cNvPr>
          <p:cNvCxnSpPr/>
          <p:nvPr/>
        </p:nvCxnSpPr>
        <p:spPr>
          <a:xfrm>
            <a:off x="5751646" y="1060984"/>
            <a:ext cx="1054003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E0CF96EF-76BC-E0DA-2762-B8CF4F710AB4}"/>
              </a:ext>
            </a:extLst>
          </p:cNvPr>
          <p:cNvCxnSpPr/>
          <p:nvPr/>
        </p:nvCxnSpPr>
        <p:spPr>
          <a:xfrm flipV="1">
            <a:off x="6805649" y="572373"/>
            <a:ext cx="0" cy="488611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888DE7F3-A0C8-B3DF-7139-DFE158580927}"/>
              </a:ext>
            </a:extLst>
          </p:cNvPr>
          <p:cNvCxnSpPr/>
          <p:nvPr/>
        </p:nvCxnSpPr>
        <p:spPr>
          <a:xfrm flipV="1">
            <a:off x="6805649" y="1060984"/>
            <a:ext cx="0" cy="488611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3152FD53-B5A5-FD84-0518-A2A01AE890E8}"/>
              </a:ext>
            </a:extLst>
          </p:cNvPr>
          <p:cNvCxnSpPr/>
          <p:nvPr/>
        </p:nvCxnSpPr>
        <p:spPr>
          <a:xfrm>
            <a:off x="6805649" y="572373"/>
            <a:ext cx="1081924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5D115F14-7DC7-C139-1F51-7C09A2C72439}"/>
              </a:ext>
            </a:extLst>
          </p:cNvPr>
          <p:cNvCxnSpPr/>
          <p:nvPr/>
        </p:nvCxnSpPr>
        <p:spPr>
          <a:xfrm>
            <a:off x="6805649" y="1549595"/>
            <a:ext cx="1081924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518CE2FB-AFD7-0D3D-87A7-DDAA989013B9}"/>
              </a:ext>
            </a:extLst>
          </p:cNvPr>
          <p:cNvCxnSpPr/>
          <p:nvPr/>
        </p:nvCxnSpPr>
        <p:spPr>
          <a:xfrm>
            <a:off x="6805649" y="1060984"/>
            <a:ext cx="1081924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27F6C3F3-2D3A-6C4B-3673-4578D6300C6A}"/>
              </a:ext>
            </a:extLst>
          </p:cNvPr>
          <p:cNvCxnSpPr/>
          <p:nvPr/>
        </p:nvCxnSpPr>
        <p:spPr>
          <a:xfrm flipV="1">
            <a:off x="8578608" y="3448196"/>
            <a:ext cx="0" cy="645663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000564FC-BAED-B86A-D1B1-B9AD465FA5F1}"/>
              </a:ext>
            </a:extLst>
          </p:cNvPr>
          <p:cNvCxnSpPr/>
          <p:nvPr/>
        </p:nvCxnSpPr>
        <p:spPr>
          <a:xfrm flipV="1">
            <a:off x="8578608" y="4083970"/>
            <a:ext cx="0" cy="645663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5FADACD2-AF46-EAFF-6D5F-20EDBD2B443A}"/>
              </a:ext>
            </a:extLst>
          </p:cNvPr>
          <p:cNvCxnSpPr/>
          <p:nvPr/>
        </p:nvCxnSpPr>
        <p:spPr>
          <a:xfrm>
            <a:off x="8578608" y="3448196"/>
            <a:ext cx="1319249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7558781B-A874-E220-927C-C0CAE0AC5E20}"/>
              </a:ext>
            </a:extLst>
          </p:cNvPr>
          <p:cNvCxnSpPr>
            <a:cxnSpLocks/>
          </p:cNvCxnSpPr>
          <p:nvPr/>
        </p:nvCxnSpPr>
        <p:spPr>
          <a:xfrm>
            <a:off x="8578608" y="4729633"/>
            <a:ext cx="1319249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3478BAF6-3C39-9279-18C1-A2BB2B169D62}"/>
              </a:ext>
            </a:extLst>
          </p:cNvPr>
          <p:cNvCxnSpPr/>
          <p:nvPr/>
        </p:nvCxnSpPr>
        <p:spPr>
          <a:xfrm>
            <a:off x="8578608" y="4093859"/>
            <a:ext cx="1319249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Arc 49">
            <a:extLst>
              <a:ext uri="{FF2B5EF4-FFF2-40B4-BE49-F238E27FC236}">
                <a16:creationId xmlns:a16="http://schemas.microsoft.com/office/drawing/2014/main" id="{291A8937-2F84-4A67-F905-BF74923F4BCD}"/>
              </a:ext>
            </a:extLst>
          </p:cNvPr>
          <p:cNvSpPr/>
          <p:nvPr/>
        </p:nvSpPr>
        <p:spPr>
          <a:xfrm>
            <a:off x="7104660" y="3156374"/>
            <a:ext cx="732901" cy="1883840"/>
          </a:xfrm>
          <a:prstGeom prst="arc">
            <a:avLst>
              <a:gd name="adj1" fmla="val 16162685"/>
              <a:gd name="adj2" fmla="val 0"/>
            </a:avLst>
          </a:prstGeom>
          <a:ln w="25400">
            <a:solidFill>
              <a:schemeClr val="tx1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>
              <a:latin typeface="Times New Roman" panose="02020603050405020304" pitchFamily="18" charset="0"/>
              <a:ea typeface="Sans Serif Collection" panose="020B0502040504020204" pitchFamily="34" charset="0"/>
              <a:cs typeface="Times New Roman" panose="02020603050405020304" pitchFamily="18" charset="0"/>
            </a:endParaRP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DB50B63D-5C25-F3C1-79DE-9F014A22A28B}"/>
              </a:ext>
            </a:extLst>
          </p:cNvPr>
          <p:cNvSpPr txBox="1"/>
          <p:nvPr/>
        </p:nvSpPr>
        <p:spPr>
          <a:xfrm>
            <a:off x="5573073" y="5336549"/>
            <a:ext cx="1954443" cy="30777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Times New Roman" panose="02020603050405020304" pitchFamily="18" charset="0"/>
                <a:ea typeface="Sans Serif Collection" panose="020B0502040504020204" pitchFamily="34" charset="0"/>
                <a:cs typeface="Times New Roman" panose="02020603050405020304" pitchFamily="18" charset="0"/>
              </a:rPr>
              <a:t>Ciliates, etc.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2774BA79-21F5-5147-3B35-83E0B6724CAA}"/>
              </a:ext>
            </a:extLst>
          </p:cNvPr>
          <p:cNvSpPr txBox="1"/>
          <p:nvPr/>
        </p:nvSpPr>
        <p:spPr>
          <a:xfrm>
            <a:off x="4696478" y="2242305"/>
            <a:ext cx="1795060" cy="30777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Times New Roman" panose="02020603050405020304" pitchFamily="18" charset="0"/>
                <a:ea typeface="Sans Serif Collection" panose="020B0502040504020204" pitchFamily="34" charset="0"/>
                <a:cs typeface="Times New Roman" panose="02020603050405020304" pitchFamily="18" charset="0"/>
              </a:rPr>
              <a:t>Oomycetes, etc.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1123161B-9D2F-A29A-B7C3-F6C1C81150CE}"/>
              </a:ext>
            </a:extLst>
          </p:cNvPr>
          <p:cNvSpPr txBox="1"/>
          <p:nvPr/>
        </p:nvSpPr>
        <p:spPr>
          <a:xfrm>
            <a:off x="5550397" y="3800917"/>
            <a:ext cx="1954443" cy="30777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400" dirty="0" err="1">
                <a:latin typeface="Times New Roman" panose="02020603050405020304" pitchFamily="18" charset="0"/>
                <a:ea typeface="Sans Serif Collection" panose="020B0502040504020204" pitchFamily="34" charset="0"/>
                <a:cs typeface="Times New Roman" panose="02020603050405020304" pitchFamily="18" charset="0"/>
              </a:rPr>
              <a:t>Myozozoans</a:t>
            </a:r>
            <a:endParaRPr lang="en-US" sz="1400" dirty="0">
              <a:latin typeface="Times New Roman" panose="02020603050405020304" pitchFamily="18" charset="0"/>
              <a:ea typeface="Sans Serif Collection" panose="020B0502040504020204" pitchFamily="34" charset="0"/>
              <a:cs typeface="Times New Roman" panose="02020603050405020304" pitchFamily="18" charset="0"/>
            </a:endParaRP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ED8DDBC2-5F71-CA2D-EE69-625DA5022C78}"/>
              </a:ext>
            </a:extLst>
          </p:cNvPr>
          <p:cNvSpPr txBox="1"/>
          <p:nvPr/>
        </p:nvSpPr>
        <p:spPr>
          <a:xfrm>
            <a:off x="3976347" y="442120"/>
            <a:ext cx="108192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i="1" dirty="0">
                <a:latin typeface="Times New Roman" panose="02020603050405020304" pitchFamily="18" charset="0"/>
                <a:ea typeface="Sans Serif Collection" panose="020B0502040504020204" pitchFamily="34" charset="0"/>
                <a:cs typeface="Times New Roman" panose="02020603050405020304" pitchFamily="18" charset="0"/>
              </a:rPr>
              <a:t>Rhodophyta Endosymbiosis</a:t>
            </a: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0AAE74FD-CE70-916D-ACA1-8E97A205953D}"/>
              </a:ext>
            </a:extLst>
          </p:cNvPr>
          <p:cNvSpPr txBox="1"/>
          <p:nvPr/>
        </p:nvSpPr>
        <p:spPr>
          <a:xfrm>
            <a:off x="6477606" y="2983906"/>
            <a:ext cx="108192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i="1" dirty="0" err="1">
                <a:latin typeface="Times New Roman" panose="02020603050405020304" pitchFamily="18" charset="0"/>
                <a:ea typeface="Sans Serif Collection" panose="020B0502040504020204" pitchFamily="34" charset="0"/>
                <a:cs typeface="Times New Roman" panose="02020603050405020304" pitchFamily="18" charset="0"/>
              </a:rPr>
              <a:t>Stramenopile</a:t>
            </a:r>
            <a:r>
              <a:rPr lang="en-US" sz="1000" i="1" dirty="0">
                <a:latin typeface="Times New Roman" panose="02020603050405020304" pitchFamily="18" charset="0"/>
                <a:ea typeface="Sans Serif Collection" panose="020B0502040504020204" pitchFamily="34" charset="0"/>
                <a:cs typeface="Times New Roman" panose="02020603050405020304" pitchFamily="18" charset="0"/>
              </a:rPr>
              <a:t> Endosymbiosis</a:t>
            </a: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E282C230-F763-0242-F6B6-96F767635EA2}"/>
              </a:ext>
            </a:extLst>
          </p:cNvPr>
          <p:cNvSpPr txBox="1"/>
          <p:nvPr/>
        </p:nvSpPr>
        <p:spPr>
          <a:xfrm>
            <a:off x="9897857" y="3263530"/>
            <a:ext cx="1975380" cy="369332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ea typeface="Sans Serif Collection" panose="020B0502040504020204" pitchFamily="34" charset="0"/>
                <a:cs typeface="Times New Roman" panose="02020603050405020304" pitchFamily="18" charset="0"/>
              </a:rPr>
              <a:t>Dinophyceae</a:t>
            </a: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867DFD69-73AD-20D8-0AE3-10B8952861F5}"/>
              </a:ext>
            </a:extLst>
          </p:cNvPr>
          <p:cNvSpPr txBox="1"/>
          <p:nvPr/>
        </p:nvSpPr>
        <p:spPr>
          <a:xfrm>
            <a:off x="9897856" y="3901630"/>
            <a:ext cx="1975384" cy="369332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ea typeface="Sans Serif Collection" panose="020B0502040504020204" pitchFamily="34" charset="0"/>
                <a:cs typeface="Times New Roman" panose="02020603050405020304" pitchFamily="18" charset="0"/>
              </a:rPr>
              <a:t>Apicomplexa</a:t>
            </a: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76FC6324-32F4-C3A9-6427-301AC338BC1A}"/>
              </a:ext>
            </a:extLst>
          </p:cNvPr>
          <p:cNvSpPr txBox="1"/>
          <p:nvPr/>
        </p:nvSpPr>
        <p:spPr>
          <a:xfrm>
            <a:off x="9897855" y="4539729"/>
            <a:ext cx="1975382" cy="369332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 err="1">
                <a:latin typeface="Times New Roman" panose="02020603050405020304" pitchFamily="18" charset="0"/>
                <a:ea typeface="Sans Serif Collection" panose="020B0502040504020204" pitchFamily="34" charset="0"/>
                <a:cs typeface="Times New Roman" panose="02020603050405020304" pitchFamily="18" charset="0"/>
              </a:rPr>
              <a:t>Chromera</a:t>
            </a:r>
            <a:r>
              <a:rPr lang="en-US" dirty="0">
                <a:latin typeface="Times New Roman" panose="02020603050405020304" pitchFamily="18" charset="0"/>
                <a:ea typeface="Sans Serif Collection" panose="020B0502040504020204" pitchFamily="34" charset="0"/>
                <a:cs typeface="Times New Roman" panose="02020603050405020304" pitchFamily="18" charset="0"/>
              </a:rPr>
              <a:t>, </a:t>
            </a:r>
            <a:r>
              <a:rPr lang="en-US" dirty="0" err="1">
                <a:latin typeface="Times New Roman" panose="02020603050405020304" pitchFamily="18" charset="0"/>
                <a:ea typeface="Sans Serif Collection" panose="020B0502040504020204" pitchFamily="34" charset="0"/>
                <a:cs typeface="Times New Roman" panose="02020603050405020304" pitchFamily="18" charset="0"/>
              </a:rPr>
              <a:t>Vitrella</a:t>
            </a:r>
            <a:endParaRPr lang="en-US" dirty="0">
              <a:latin typeface="Times New Roman" panose="02020603050405020304" pitchFamily="18" charset="0"/>
              <a:ea typeface="Sans Serif Collection" panose="020B0502040504020204" pitchFamily="34" charset="0"/>
              <a:cs typeface="Times New Roman" panose="02020603050405020304" pitchFamily="18" charset="0"/>
            </a:endParaRPr>
          </a:p>
        </p:txBody>
      </p:sp>
      <p:cxnSp>
        <p:nvCxnSpPr>
          <p:cNvPr id="63" name="Straight Connector 62">
            <a:extLst>
              <a:ext uri="{FF2B5EF4-FFF2-40B4-BE49-F238E27FC236}">
                <a16:creationId xmlns:a16="http://schemas.microsoft.com/office/drawing/2014/main" id="{109E7BC2-5C2E-09B5-7939-9156555A138F}"/>
              </a:ext>
            </a:extLst>
          </p:cNvPr>
          <p:cNvCxnSpPr>
            <a:cxnSpLocks/>
          </p:cNvCxnSpPr>
          <p:nvPr/>
        </p:nvCxnSpPr>
        <p:spPr>
          <a:xfrm>
            <a:off x="4696478" y="2550082"/>
            <a:ext cx="2832783" cy="0"/>
          </a:xfrm>
          <a:prstGeom prst="line">
            <a:avLst/>
          </a:prstGeom>
          <a:ln w="25400">
            <a:solidFill>
              <a:schemeClr val="tx1"/>
            </a:solidFill>
            <a:headEnd type="none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5" name="TextBox 64">
            <a:extLst>
              <a:ext uri="{FF2B5EF4-FFF2-40B4-BE49-F238E27FC236}">
                <a16:creationId xmlns:a16="http://schemas.microsoft.com/office/drawing/2014/main" id="{D64A0167-1376-7855-2882-67AE7A13F61B}"/>
              </a:ext>
            </a:extLst>
          </p:cNvPr>
          <p:cNvSpPr txBox="1"/>
          <p:nvPr/>
        </p:nvSpPr>
        <p:spPr>
          <a:xfrm>
            <a:off x="7887573" y="387707"/>
            <a:ext cx="1854393" cy="369332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ea typeface="Sans Serif Collection" panose="020B0502040504020204" pitchFamily="34" charset="0"/>
                <a:cs typeface="Times New Roman" panose="02020603050405020304" pitchFamily="18" charset="0"/>
              </a:rPr>
              <a:t>Bacillariophyta</a:t>
            </a: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AB40AD45-40CC-CE46-4422-C508BF79B494}"/>
              </a:ext>
            </a:extLst>
          </p:cNvPr>
          <p:cNvSpPr txBox="1"/>
          <p:nvPr/>
        </p:nvSpPr>
        <p:spPr>
          <a:xfrm>
            <a:off x="7887573" y="859194"/>
            <a:ext cx="1854393" cy="369332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 err="1">
                <a:latin typeface="Times New Roman" panose="02020603050405020304" pitchFamily="18" charset="0"/>
                <a:ea typeface="Sans Serif Collection" panose="020B0502040504020204" pitchFamily="34" charset="0"/>
                <a:cs typeface="Times New Roman" panose="02020603050405020304" pitchFamily="18" charset="0"/>
              </a:rPr>
              <a:t>Parmales</a:t>
            </a:r>
            <a:endParaRPr lang="en-US" dirty="0">
              <a:latin typeface="Times New Roman" panose="02020603050405020304" pitchFamily="18" charset="0"/>
              <a:ea typeface="Sans Serif Collection" panose="020B0502040504020204" pitchFamily="34" charset="0"/>
              <a:cs typeface="Times New Roman" panose="02020603050405020304" pitchFamily="18" charset="0"/>
            </a:endParaRP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FB1998A5-FA55-9AAC-D2B8-9B2CA879782C}"/>
              </a:ext>
            </a:extLst>
          </p:cNvPr>
          <p:cNvSpPr txBox="1"/>
          <p:nvPr/>
        </p:nvSpPr>
        <p:spPr>
          <a:xfrm>
            <a:off x="7887573" y="1347806"/>
            <a:ext cx="1854393" cy="369332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 err="1">
                <a:latin typeface="Times New Roman" panose="02020603050405020304" pitchFamily="18" charset="0"/>
                <a:ea typeface="Sans Serif Collection" panose="020B0502040504020204" pitchFamily="34" charset="0"/>
                <a:cs typeface="Times New Roman" panose="02020603050405020304" pitchFamily="18" charset="0"/>
              </a:rPr>
              <a:t>Eustigmatales</a:t>
            </a:r>
            <a:endParaRPr lang="en-US" dirty="0">
              <a:latin typeface="Times New Roman" panose="02020603050405020304" pitchFamily="18" charset="0"/>
              <a:ea typeface="Sans Serif Collection" panose="020B0502040504020204" pitchFamily="34" charset="0"/>
              <a:cs typeface="Times New Roman" panose="02020603050405020304" pitchFamily="18" charset="0"/>
            </a:endParaRP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D172782B-1335-8477-66E7-38023AD0A032}"/>
              </a:ext>
            </a:extLst>
          </p:cNvPr>
          <p:cNvSpPr txBox="1"/>
          <p:nvPr/>
        </p:nvSpPr>
        <p:spPr>
          <a:xfrm>
            <a:off x="5277564" y="817235"/>
            <a:ext cx="1795060" cy="30777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400" dirty="0" err="1">
                <a:latin typeface="Times New Roman" panose="02020603050405020304" pitchFamily="18" charset="0"/>
                <a:ea typeface="Sans Serif Collection" panose="020B0502040504020204" pitchFamily="34" charset="0"/>
                <a:cs typeface="Times New Roman" panose="02020603050405020304" pitchFamily="18" charset="0"/>
              </a:rPr>
              <a:t>Ochrophyta</a:t>
            </a:r>
            <a:endParaRPr lang="en-US" sz="1400" dirty="0">
              <a:latin typeface="Times New Roman" panose="02020603050405020304" pitchFamily="18" charset="0"/>
              <a:ea typeface="Sans Serif Collection" panose="020B0502040504020204" pitchFamily="34" charset="0"/>
              <a:cs typeface="Times New Roman" panose="02020603050405020304" pitchFamily="18" charset="0"/>
            </a:endParaRP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22AFA18B-6B14-FBA5-EF8F-9D3B6D494085}"/>
              </a:ext>
            </a:extLst>
          </p:cNvPr>
          <p:cNvSpPr txBox="1"/>
          <p:nvPr/>
        </p:nvSpPr>
        <p:spPr>
          <a:xfrm>
            <a:off x="3307431" y="4570508"/>
            <a:ext cx="1795060" cy="30777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400" dirty="0" err="1">
                <a:latin typeface="Times New Roman" panose="02020603050405020304" pitchFamily="18" charset="0"/>
                <a:ea typeface="Sans Serif Collection" panose="020B0502040504020204" pitchFamily="34" charset="0"/>
                <a:cs typeface="Times New Roman" panose="02020603050405020304" pitchFamily="18" charset="0"/>
              </a:rPr>
              <a:t>Alveolata</a:t>
            </a:r>
            <a:endParaRPr lang="en-US" sz="1400" dirty="0">
              <a:latin typeface="Times New Roman" panose="02020603050405020304" pitchFamily="18" charset="0"/>
              <a:ea typeface="Sans Serif Collection" panose="020B0502040504020204" pitchFamily="34" charset="0"/>
              <a:cs typeface="Times New Roman" panose="02020603050405020304" pitchFamily="18" charset="0"/>
            </a:endParaRP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F9E1E8DC-8105-C143-C3F3-59DD820297BA}"/>
              </a:ext>
            </a:extLst>
          </p:cNvPr>
          <p:cNvSpPr txBox="1"/>
          <p:nvPr/>
        </p:nvSpPr>
        <p:spPr>
          <a:xfrm>
            <a:off x="3263210" y="1539085"/>
            <a:ext cx="1795060" cy="30777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400" dirty="0" err="1">
                <a:latin typeface="Times New Roman" panose="02020603050405020304" pitchFamily="18" charset="0"/>
                <a:ea typeface="Sans Serif Collection" panose="020B0502040504020204" pitchFamily="34" charset="0"/>
                <a:cs typeface="Times New Roman" panose="02020603050405020304" pitchFamily="18" charset="0"/>
              </a:rPr>
              <a:t>Stramenopila</a:t>
            </a:r>
            <a:endParaRPr lang="en-US" sz="1400" dirty="0">
              <a:latin typeface="Times New Roman" panose="02020603050405020304" pitchFamily="18" charset="0"/>
              <a:ea typeface="Sans Serif Collection" panose="020B0502040504020204" pitchFamily="34" charset="0"/>
              <a:cs typeface="Times New Roman" panose="02020603050405020304" pitchFamily="18" charset="0"/>
            </a:endParaRPr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DA8B6F0A-5E8F-2A7A-B107-B2931836F654}"/>
              </a:ext>
            </a:extLst>
          </p:cNvPr>
          <p:cNvSpPr txBox="1"/>
          <p:nvPr/>
        </p:nvSpPr>
        <p:spPr>
          <a:xfrm>
            <a:off x="27349" y="3030073"/>
            <a:ext cx="3003211" cy="30777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Times New Roman" panose="02020603050405020304" pitchFamily="18" charset="0"/>
                <a:ea typeface="Sans Serif Collection" panose="020B0502040504020204" pitchFamily="34" charset="0"/>
                <a:cs typeface="Times New Roman" panose="02020603050405020304" pitchFamily="18" charset="0"/>
              </a:rPr>
              <a:t>Expected Heterotrophic Ancestor</a:t>
            </a:r>
          </a:p>
        </p:txBody>
      </p:sp>
      <p:sp>
        <p:nvSpPr>
          <p:cNvPr id="75" name="Arc 74">
            <a:extLst>
              <a:ext uri="{FF2B5EF4-FFF2-40B4-BE49-F238E27FC236}">
                <a16:creationId xmlns:a16="http://schemas.microsoft.com/office/drawing/2014/main" id="{700214F5-4676-1196-A058-2C45AC188BDF}"/>
              </a:ext>
            </a:extLst>
          </p:cNvPr>
          <p:cNvSpPr/>
          <p:nvPr/>
        </p:nvSpPr>
        <p:spPr>
          <a:xfrm>
            <a:off x="8694355" y="4087741"/>
            <a:ext cx="914400" cy="1904945"/>
          </a:xfrm>
          <a:prstGeom prst="arc">
            <a:avLst>
              <a:gd name="adj1" fmla="val 16200000"/>
              <a:gd name="adj2" fmla="val 3412300"/>
            </a:avLst>
          </a:prstGeom>
          <a:ln w="254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>
              <a:latin typeface="Times New Roman" panose="02020603050405020304" pitchFamily="18" charset="0"/>
              <a:ea typeface="Sans Serif Collection" panose="020B0502040504020204" pitchFamily="34" charset="0"/>
              <a:cs typeface="Times New Roman" panose="02020603050405020304" pitchFamily="18" charset="0"/>
            </a:endParaRPr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6889D90D-BD48-53A5-61D5-E7AC135496F4}"/>
              </a:ext>
            </a:extLst>
          </p:cNvPr>
          <p:cNvSpPr txBox="1"/>
          <p:nvPr/>
        </p:nvSpPr>
        <p:spPr>
          <a:xfrm>
            <a:off x="8920636" y="5602465"/>
            <a:ext cx="108192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i="1" dirty="0">
                <a:latin typeface="Times New Roman" panose="02020603050405020304" pitchFamily="18" charset="0"/>
                <a:ea typeface="Sans Serif Collection" panose="020B0502040504020204" pitchFamily="34" charset="0"/>
                <a:cs typeface="Times New Roman" panose="02020603050405020304" pitchFamily="18" charset="0"/>
              </a:rPr>
              <a:t>Photoautorophy Loss</a:t>
            </a:r>
          </a:p>
        </p:txBody>
      </p:sp>
      <p:sp>
        <p:nvSpPr>
          <p:cNvPr id="77" name="Rectangle 76">
            <a:extLst>
              <a:ext uri="{FF2B5EF4-FFF2-40B4-BE49-F238E27FC236}">
                <a16:creationId xmlns:a16="http://schemas.microsoft.com/office/drawing/2014/main" id="{9D01D1C3-CC45-C334-EC6C-60A3AF74FB02}"/>
              </a:ext>
            </a:extLst>
          </p:cNvPr>
          <p:cNvSpPr/>
          <p:nvPr/>
        </p:nvSpPr>
        <p:spPr>
          <a:xfrm>
            <a:off x="9075357" y="3771031"/>
            <a:ext cx="152395" cy="645656"/>
          </a:xfrm>
          <a:prstGeom prst="rect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Times New Roman" panose="02020603050405020304" pitchFamily="18" charset="0"/>
              <a:ea typeface="Sans Serif Collection" panose="020B0502040504020204" pitchFamily="34" charset="0"/>
              <a:cs typeface="Times New Roman" panose="02020603050405020304" pitchFamily="18" charset="0"/>
            </a:endParaRPr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C511F9F6-FA76-29A1-F997-2E902EB9D13D}"/>
              </a:ext>
            </a:extLst>
          </p:cNvPr>
          <p:cNvSpPr txBox="1"/>
          <p:nvPr/>
        </p:nvSpPr>
        <p:spPr>
          <a:xfrm>
            <a:off x="27349" y="0"/>
            <a:ext cx="286707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>
                <a:latin typeface="Times New Roman" panose="02020603050405020304" pitchFamily="18" charset="0"/>
                <a:ea typeface="Sans Serif Collection" panose="020B0502040504020204" pitchFamily="34" charset="0"/>
                <a:cs typeface="Times New Roman" panose="02020603050405020304" pitchFamily="18" charset="0"/>
              </a:rPr>
              <a:t>Stramenopile</a:t>
            </a:r>
            <a:r>
              <a:rPr lang="en-US" dirty="0">
                <a:latin typeface="Times New Roman" panose="02020603050405020304" pitchFamily="18" charset="0"/>
                <a:ea typeface="Sans Serif Collection" panose="020B0502040504020204" pitchFamily="34" charset="0"/>
                <a:cs typeface="Times New Roman" panose="02020603050405020304" pitchFamily="18" charset="0"/>
              </a:rPr>
              <a:t> &amp; </a:t>
            </a:r>
            <a:r>
              <a:rPr lang="en-US" dirty="0" err="1">
                <a:latin typeface="Times New Roman" panose="02020603050405020304" pitchFamily="18" charset="0"/>
                <a:ea typeface="Sans Serif Collection" panose="020B0502040504020204" pitchFamily="34" charset="0"/>
                <a:cs typeface="Times New Roman" panose="02020603050405020304" pitchFamily="18" charset="0"/>
              </a:rPr>
              <a:t>Alveolata</a:t>
            </a:r>
            <a:endParaRPr lang="en-US" dirty="0">
              <a:latin typeface="Times New Roman" panose="02020603050405020304" pitchFamily="18" charset="0"/>
              <a:ea typeface="Sans Serif Collection" panose="020B0502040504020204" pitchFamily="34" charset="0"/>
              <a:cs typeface="Times New Roman" panose="02020603050405020304" pitchFamily="18" charset="0"/>
            </a:endParaRPr>
          </a:p>
          <a:p>
            <a:r>
              <a:rPr lang="en-US" dirty="0">
                <a:latin typeface="Times New Roman" panose="02020603050405020304" pitchFamily="18" charset="0"/>
                <a:ea typeface="Sans Serif Collection" panose="020B0502040504020204" pitchFamily="34" charset="0"/>
                <a:cs typeface="Times New Roman" panose="02020603050405020304" pitchFamily="18" charset="0"/>
              </a:rPr>
              <a:t>Gain of </a:t>
            </a:r>
            <a:r>
              <a:rPr lang="en-US" dirty="0" err="1">
                <a:latin typeface="Times New Roman" panose="02020603050405020304" pitchFamily="18" charset="0"/>
                <a:ea typeface="Sans Serif Collection" panose="020B0502040504020204" pitchFamily="34" charset="0"/>
                <a:cs typeface="Times New Roman" panose="02020603050405020304" pitchFamily="18" charset="0"/>
              </a:rPr>
              <a:t>Photoautotrophy</a:t>
            </a:r>
            <a:endParaRPr lang="en-US" dirty="0">
              <a:latin typeface="Times New Roman" panose="02020603050405020304" pitchFamily="18" charset="0"/>
              <a:ea typeface="Sans Serif Collection" panose="020B0502040504020204" pitchFamily="34" charset="0"/>
              <a:cs typeface="Times New Roman" panose="02020603050405020304" pitchFamily="18" charset="0"/>
            </a:endParaRPr>
          </a:p>
          <a:p>
            <a:endParaRPr lang="en-US" dirty="0">
              <a:latin typeface="Times New Roman" panose="02020603050405020304" pitchFamily="18" charset="0"/>
              <a:ea typeface="Sans Serif Collection" panose="020B0502040504020204" pitchFamily="34" charset="0"/>
              <a:cs typeface="Times New Roman" panose="02020603050405020304" pitchFamily="18" charset="0"/>
            </a:endParaRPr>
          </a:p>
          <a:p>
            <a:endParaRPr lang="en-US" dirty="0">
              <a:latin typeface="Times New Roman" panose="02020603050405020304" pitchFamily="18" charset="0"/>
              <a:ea typeface="Sans Serif Collection" panose="020B050204050402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4095258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373CB1DE-EF06-ACC7-4D09-CFC51B3E6043}"/>
              </a:ext>
            </a:extLst>
          </p:cNvPr>
          <p:cNvSpPr/>
          <p:nvPr/>
        </p:nvSpPr>
        <p:spPr>
          <a:xfrm>
            <a:off x="1256428" y="1095884"/>
            <a:ext cx="2198748" cy="530492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RICTORN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BDF8171-AB72-05E7-2940-C09CD29DAF43}"/>
              </a:ext>
            </a:extLst>
          </p:cNvPr>
          <p:cNvSpPr/>
          <p:nvPr/>
        </p:nvSpPr>
        <p:spPr>
          <a:xfrm>
            <a:off x="3607576" y="1095884"/>
            <a:ext cx="1829963" cy="530492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RICTORM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207087A-CD99-12F2-BB6D-6E7B87298412}"/>
              </a:ext>
            </a:extLst>
          </p:cNvPr>
          <p:cNvSpPr/>
          <p:nvPr/>
        </p:nvSpPr>
        <p:spPr>
          <a:xfrm>
            <a:off x="5565509" y="1095883"/>
            <a:ext cx="1065635" cy="530492"/>
          </a:xfrm>
          <a:prstGeom prst="rect">
            <a:avLst/>
          </a:prstGeom>
          <a:solidFill>
            <a:schemeClr val="accent3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RasGEF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158C175-5748-1F70-2847-31F107D67157}"/>
              </a:ext>
            </a:extLst>
          </p:cNvPr>
          <p:cNvSpPr/>
          <p:nvPr/>
        </p:nvSpPr>
        <p:spPr>
          <a:xfrm>
            <a:off x="6981319" y="1095883"/>
            <a:ext cx="1513527" cy="530492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Domain5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3E7EF4F2-1A32-43AA-54AD-C73802046323}"/>
              </a:ext>
            </a:extLst>
          </p:cNvPr>
          <p:cNvSpPr/>
          <p:nvPr/>
        </p:nvSpPr>
        <p:spPr>
          <a:xfrm>
            <a:off x="8710068" y="1095883"/>
            <a:ext cx="1983526" cy="53049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RICTOR Phosphorylation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895EB210-ABC4-31F4-FC1E-52F30FF93D21}"/>
              </a:ext>
            </a:extLst>
          </p:cNvPr>
          <p:cNvCxnSpPr>
            <a:cxnSpLocks/>
            <a:stCxn id="4" idx="3"/>
            <a:endCxn id="5" idx="1"/>
          </p:cNvCxnSpPr>
          <p:nvPr/>
        </p:nvCxnSpPr>
        <p:spPr>
          <a:xfrm>
            <a:off x="3455176" y="1361130"/>
            <a:ext cx="15240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3AFAE0BB-8FB1-11CD-408B-05539251B7C0}"/>
              </a:ext>
            </a:extLst>
          </p:cNvPr>
          <p:cNvCxnSpPr>
            <a:cxnSpLocks/>
            <a:stCxn id="5" idx="3"/>
            <a:endCxn id="6" idx="1"/>
          </p:cNvCxnSpPr>
          <p:nvPr/>
        </p:nvCxnSpPr>
        <p:spPr>
          <a:xfrm flipV="1">
            <a:off x="5437539" y="1361129"/>
            <a:ext cx="127970" cy="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2818B384-A5F4-06E3-47E6-C456D26EB46E}"/>
              </a:ext>
            </a:extLst>
          </p:cNvPr>
          <p:cNvCxnSpPr>
            <a:cxnSpLocks/>
            <a:stCxn id="6" idx="3"/>
            <a:endCxn id="7" idx="1"/>
          </p:cNvCxnSpPr>
          <p:nvPr/>
        </p:nvCxnSpPr>
        <p:spPr>
          <a:xfrm>
            <a:off x="6631144" y="1361129"/>
            <a:ext cx="350175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9C67DCEA-348F-8CBF-069E-C57E3729F04B}"/>
              </a:ext>
            </a:extLst>
          </p:cNvPr>
          <p:cNvCxnSpPr>
            <a:cxnSpLocks/>
            <a:stCxn id="7" idx="3"/>
            <a:endCxn id="8" idx="1"/>
          </p:cNvCxnSpPr>
          <p:nvPr/>
        </p:nvCxnSpPr>
        <p:spPr>
          <a:xfrm>
            <a:off x="8494846" y="1361129"/>
            <a:ext cx="215222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F965F8A2-0346-C05A-6D00-16C9F0DF6890}"/>
              </a:ext>
            </a:extLst>
          </p:cNvPr>
          <p:cNvSpPr txBox="1"/>
          <p:nvPr/>
        </p:nvSpPr>
        <p:spPr>
          <a:xfrm>
            <a:off x="935342" y="736713"/>
            <a:ext cx="5793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57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F6B1C6B-A3D0-9AB4-D0A2-69EB974D4137}"/>
              </a:ext>
            </a:extLst>
          </p:cNvPr>
          <p:cNvSpPr txBox="1"/>
          <p:nvPr/>
        </p:nvSpPr>
        <p:spPr>
          <a:xfrm>
            <a:off x="3182369" y="736713"/>
            <a:ext cx="5793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439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6DEF2BD-61EA-F375-8DAF-A4061933A035}"/>
              </a:ext>
            </a:extLst>
          </p:cNvPr>
          <p:cNvSpPr txBox="1"/>
          <p:nvPr/>
        </p:nvSpPr>
        <p:spPr>
          <a:xfrm>
            <a:off x="3531376" y="1670156"/>
            <a:ext cx="5793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523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FF83927-56A1-92A5-B647-874C082F1D78}"/>
              </a:ext>
            </a:extLst>
          </p:cNvPr>
          <p:cNvSpPr txBox="1"/>
          <p:nvPr/>
        </p:nvSpPr>
        <p:spPr>
          <a:xfrm>
            <a:off x="5147862" y="1657777"/>
            <a:ext cx="5793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742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9085A962-DBBF-0D79-0B40-5EEC29D94E22}"/>
              </a:ext>
            </a:extLst>
          </p:cNvPr>
          <p:cNvSpPr txBox="1"/>
          <p:nvPr/>
        </p:nvSpPr>
        <p:spPr>
          <a:xfrm>
            <a:off x="5437538" y="812547"/>
            <a:ext cx="5793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743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2312F2F2-1178-6C69-5BBE-218697C9CDB7}"/>
              </a:ext>
            </a:extLst>
          </p:cNvPr>
          <p:cNvSpPr txBox="1"/>
          <p:nvPr/>
        </p:nvSpPr>
        <p:spPr>
          <a:xfrm>
            <a:off x="6367066" y="822378"/>
            <a:ext cx="5793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857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A68A00FE-9C49-6DD7-7A6D-C9B3BE61D09A}"/>
              </a:ext>
            </a:extLst>
          </p:cNvPr>
          <p:cNvSpPr txBox="1"/>
          <p:nvPr/>
        </p:nvSpPr>
        <p:spPr>
          <a:xfrm>
            <a:off x="6981319" y="1651117"/>
            <a:ext cx="5793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926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431C3F5F-DAC9-42E3-C2BD-92402730F74B}"/>
              </a:ext>
            </a:extLst>
          </p:cNvPr>
          <p:cNvSpPr txBox="1"/>
          <p:nvPr/>
        </p:nvSpPr>
        <p:spPr>
          <a:xfrm>
            <a:off x="8205169" y="1648264"/>
            <a:ext cx="5793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992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26799B7F-7414-6F22-506A-D4D4EBF24503}"/>
              </a:ext>
            </a:extLst>
          </p:cNvPr>
          <p:cNvSpPr txBox="1"/>
          <p:nvPr/>
        </p:nvSpPr>
        <p:spPr>
          <a:xfrm>
            <a:off x="8602457" y="823652"/>
            <a:ext cx="5793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1084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A5B03541-F889-486E-1180-5351EB7288A1}"/>
              </a:ext>
            </a:extLst>
          </p:cNvPr>
          <p:cNvSpPr txBox="1"/>
          <p:nvPr/>
        </p:nvSpPr>
        <p:spPr>
          <a:xfrm>
            <a:off x="10329463" y="812547"/>
            <a:ext cx="5793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1190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349186BA-BBEB-A683-E301-D360B070EAC1}"/>
              </a:ext>
            </a:extLst>
          </p:cNvPr>
          <p:cNvSpPr/>
          <p:nvPr/>
        </p:nvSpPr>
        <p:spPr>
          <a:xfrm>
            <a:off x="1204077" y="2004267"/>
            <a:ext cx="7238418" cy="530492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ARM-Repeats</a:t>
            </a:r>
          </a:p>
        </p:txBody>
      </p:sp>
    </p:spTree>
    <p:extLst>
      <p:ext uri="{BB962C8B-B14F-4D97-AF65-F5344CB8AC3E}">
        <p14:creationId xmlns:p14="http://schemas.microsoft.com/office/powerpoint/2010/main" val="65467590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Oval 47">
            <a:extLst>
              <a:ext uri="{FF2B5EF4-FFF2-40B4-BE49-F238E27FC236}">
                <a16:creationId xmlns:a16="http://schemas.microsoft.com/office/drawing/2014/main" id="{49CE7BE2-3D7A-A264-B04E-0666D28BD311}"/>
              </a:ext>
            </a:extLst>
          </p:cNvPr>
          <p:cNvSpPr/>
          <p:nvPr/>
        </p:nvSpPr>
        <p:spPr>
          <a:xfrm>
            <a:off x="4232834" y="3842792"/>
            <a:ext cx="2540643" cy="2561100"/>
          </a:xfrm>
          <a:prstGeom prst="ellipse">
            <a:avLst/>
          </a:prstGeom>
          <a:solidFill>
            <a:schemeClr val="tx1">
              <a:lumMod val="75000"/>
              <a:lumOff val="25000"/>
              <a:alpha val="14902"/>
            </a:schemeClr>
          </a:solidFill>
          <a:ln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4" name="Oval 43">
            <a:extLst>
              <a:ext uri="{FF2B5EF4-FFF2-40B4-BE49-F238E27FC236}">
                <a16:creationId xmlns:a16="http://schemas.microsoft.com/office/drawing/2014/main" id="{BA338C49-6341-7358-7DFB-A273207E7513}"/>
              </a:ext>
            </a:extLst>
          </p:cNvPr>
          <p:cNvSpPr/>
          <p:nvPr/>
        </p:nvSpPr>
        <p:spPr>
          <a:xfrm>
            <a:off x="964939" y="985358"/>
            <a:ext cx="2879200" cy="2744784"/>
          </a:xfrm>
          <a:prstGeom prst="ellipse">
            <a:avLst/>
          </a:prstGeom>
          <a:solidFill>
            <a:srgbClr val="13501B">
              <a:alpha val="20000"/>
            </a:srgb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D9684930-4E17-5147-A210-E20C3EF720A1}"/>
              </a:ext>
            </a:extLst>
          </p:cNvPr>
          <p:cNvCxnSpPr>
            <a:cxnSpLocks/>
          </p:cNvCxnSpPr>
          <p:nvPr/>
        </p:nvCxnSpPr>
        <p:spPr>
          <a:xfrm flipV="1">
            <a:off x="827590" y="1755341"/>
            <a:ext cx="7922782" cy="344169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0E530E74-CB4F-2A6A-0A67-00D98682C573}"/>
              </a:ext>
            </a:extLst>
          </p:cNvPr>
          <p:cNvCxnSpPr>
            <a:cxnSpLocks/>
          </p:cNvCxnSpPr>
          <p:nvPr/>
        </p:nvCxnSpPr>
        <p:spPr>
          <a:xfrm>
            <a:off x="3264060" y="4126372"/>
            <a:ext cx="1522072" cy="1157469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E14F04FB-0D5B-474D-0657-B04B7B498BD1}"/>
              </a:ext>
            </a:extLst>
          </p:cNvPr>
          <p:cNvCxnSpPr>
            <a:cxnSpLocks/>
          </p:cNvCxnSpPr>
          <p:nvPr/>
        </p:nvCxnSpPr>
        <p:spPr>
          <a:xfrm>
            <a:off x="3640238" y="3970114"/>
            <a:ext cx="2314756" cy="106750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FF0F60FB-B1F0-4F2E-5E2E-5F5A10A12753}"/>
              </a:ext>
            </a:extLst>
          </p:cNvPr>
          <p:cNvCxnSpPr/>
          <p:nvPr/>
        </p:nvCxnSpPr>
        <p:spPr>
          <a:xfrm flipV="1">
            <a:off x="1950334" y="3463722"/>
            <a:ext cx="520861" cy="1241385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8A0D334E-B4E4-4B42-7084-2BE4E73EAEE3}"/>
              </a:ext>
            </a:extLst>
          </p:cNvPr>
          <p:cNvCxnSpPr/>
          <p:nvPr/>
        </p:nvCxnSpPr>
        <p:spPr>
          <a:xfrm flipH="1" flipV="1">
            <a:off x="1953227" y="2268636"/>
            <a:ext cx="590309" cy="100989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FF128FDF-662E-63C3-6B1A-1BCB195B884B}"/>
              </a:ext>
            </a:extLst>
          </p:cNvPr>
          <p:cNvCxnSpPr>
            <a:cxnSpLocks/>
          </p:cNvCxnSpPr>
          <p:nvPr/>
        </p:nvCxnSpPr>
        <p:spPr>
          <a:xfrm flipV="1">
            <a:off x="2471195" y="1816704"/>
            <a:ext cx="669884" cy="1656355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6650A656-B778-6379-96F9-536B33D10EF3}"/>
              </a:ext>
            </a:extLst>
          </p:cNvPr>
          <p:cNvCxnSpPr>
            <a:cxnSpLocks/>
          </p:cNvCxnSpPr>
          <p:nvPr/>
        </p:nvCxnSpPr>
        <p:spPr>
          <a:xfrm flipH="1" flipV="1">
            <a:off x="2324331" y="1795521"/>
            <a:ext cx="453593" cy="91874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135A0122-057C-1D74-CE16-1783AE5C08DE}"/>
              </a:ext>
            </a:extLst>
          </p:cNvPr>
          <p:cNvCxnSpPr>
            <a:cxnSpLocks/>
          </p:cNvCxnSpPr>
          <p:nvPr/>
        </p:nvCxnSpPr>
        <p:spPr>
          <a:xfrm flipV="1">
            <a:off x="5214395" y="1365034"/>
            <a:ext cx="382328" cy="1910599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2D627DC8-DCDA-6334-07E4-81D7BA9CA14B}"/>
              </a:ext>
            </a:extLst>
          </p:cNvPr>
          <p:cNvCxnSpPr>
            <a:cxnSpLocks/>
          </p:cNvCxnSpPr>
          <p:nvPr/>
        </p:nvCxnSpPr>
        <p:spPr>
          <a:xfrm flipH="1" flipV="1">
            <a:off x="4626980" y="2021361"/>
            <a:ext cx="708949" cy="635027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B75215DC-6700-A93C-7F48-BABFBDE5FA5F}"/>
              </a:ext>
            </a:extLst>
          </p:cNvPr>
          <p:cNvCxnSpPr>
            <a:cxnSpLocks/>
          </p:cNvCxnSpPr>
          <p:nvPr/>
        </p:nvCxnSpPr>
        <p:spPr>
          <a:xfrm flipH="1" flipV="1">
            <a:off x="4864262" y="1594412"/>
            <a:ext cx="564265" cy="674224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EE5F58FA-EB04-459A-151C-19F4C34D14D4}"/>
              </a:ext>
            </a:extLst>
          </p:cNvPr>
          <p:cNvCxnSpPr>
            <a:cxnSpLocks/>
          </p:cNvCxnSpPr>
          <p:nvPr/>
        </p:nvCxnSpPr>
        <p:spPr>
          <a:xfrm flipV="1">
            <a:off x="7413585" y="1495191"/>
            <a:ext cx="893132" cy="831318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340578D7-2FF4-281A-97D8-A6A1ECE5A759}"/>
              </a:ext>
            </a:extLst>
          </p:cNvPr>
          <p:cNvCxnSpPr>
            <a:cxnSpLocks/>
          </p:cNvCxnSpPr>
          <p:nvPr/>
        </p:nvCxnSpPr>
        <p:spPr>
          <a:xfrm>
            <a:off x="7413585" y="2337856"/>
            <a:ext cx="1226916" cy="202785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6" name="TextBox 35">
            <a:extLst>
              <a:ext uri="{FF2B5EF4-FFF2-40B4-BE49-F238E27FC236}">
                <a16:creationId xmlns:a16="http://schemas.microsoft.com/office/drawing/2014/main" id="{E1A60A13-B181-6174-C145-CD784F8203F8}"/>
              </a:ext>
            </a:extLst>
          </p:cNvPr>
          <p:cNvSpPr txBox="1"/>
          <p:nvPr/>
        </p:nvSpPr>
        <p:spPr>
          <a:xfrm>
            <a:off x="1297087" y="2516604"/>
            <a:ext cx="88546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Rhodophyta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C25E415D-C8A3-B85B-3744-09054A6296A8}"/>
              </a:ext>
            </a:extLst>
          </p:cNvPr>
          <p:cNvSpPr txBox="1"/>
          <p:nvPr/>
        </p:nvSpPr>
        <p:spPr>
          <a:xfrm>
            <a:off x="1640162" y="1935605"/>
            <a:ext cx="88546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Chlorophyta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79477B01-461E-9542-3592-BD8988DD3630}"/>
              </a:ext>
            </a:extLst>
          </p:cNvPr>
          <p:cNvSpPr txBox="1"/>
          <p:nvPr/>
        </p:nvSpPr>
        <p:spPr>
          <a:xfrm>
            <a:off x="2914640" y="2201855"/>
            <a:ext cx="96214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 err="1"/>
              <a:t>Streptophyta</a:t>
            </a:r>
            <a:endParaRPr lang="en-US" sz="1000" dirty="0"/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DFF78256-4004-5551-9211-7CCE7288B698}"/>
              </a:ext>
            </a:extLst>
          </p:cNvPr>
          <p:cNvSpPr txBox="1"/>
          <p:nvPr/>
        </p:nvSpPr>
        <p:spPr>
          <a:xfrm>
            <a:off x="4431837" y="4871105"/>
            <a:ext cx="103448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 err="1"/>
              <a:t>Metamonada</a:t>
            </a:r>
            <a:endParaRPr lang="en-US" sz="1000" dirty="0"/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799B8D34-BE77-4494-4F8B-E76F9BAA6F7E}"/>
              </a:ext>
            </a:extLst>
          </p:cNvPr>
          <p:cNvSpPr txBox="1"/>
          <p:nvPr/>
        </p:nvSpPr>
        <p:spPr>
          <a:xfrm>
            <a:off x="5346342" y="4514586"/>
            <a:ext cx="103448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 err="1"/>
              <a:t>Discoba</a:t>
            </a:r>
            <a:endParaRPr lang="en-US" sz="1000" dirty="0"/>
          </a:p>
        </p:txBody>
      </p:sp>
      <p:sp>
        <p:nvSpPr>
          <p:cNvPr id="49" name="Oval 48">
            <a:extLst>
              <a:ext uri="{FF2B5EF4-FFF2-40B4-BE49-F238E27FC236}">
                <a16:creationId xmlns:a16="http://schemas.microsoft.com/office/drawing/2014/main" id="{803BD206-D1E4-D1E9-338B-BF91A29DF7D7}"/>
              </a:ext>
            </a:extLst>
          </p:cNvPr>
          <p:cNvSpPr/>
          <p:nvPr/>
        </p:nvSpPr>
        <p:spPr>
          <a:xfrm>
            <a:off x="3980696" y="619703"/>
            <a:ext cx="2711368" cy="2394003"/>
          </a:xfrm>
          <a:prstGeom prst="ellipse">
            <a:avLst/>
          </a:prstGeom>
          <a:solidFill>
            <a:schemeClr val="accent2">
              <a:lumMod val="75000"/>
              <a:alpha val="2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ACC06168-AEA9-95AA-DD43-2229E5E550AF}"/>
              </a:ext>
            </a:extLst>
          </p:cNvPr>
          <p:cNvSpPr txBox="1"/>
          <p:nvPr/>
        </p:nvSpPr>
        <p:spPr>
          <a:xfrm>
            <a:off x="4369445" y="2227865"/>
            <a:ext cx="96214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 err="1"/>
              <a:t>Rhizaria</a:t>
            </a:r>
            <a:endParaRPr lang="en-US" sz="1000" dirty="0"/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21799F08-E74C-B91B-346F-A2F15042E973}"/>
              </a:ext>
            </a:extLst>
          </p:cNvPr>
          <p:cNvSpPr txBox="1"/>
          <p:nvPr/>
        </p:nvSpPr>
        <p:spPr>
          <a:xfrm>
            <a:off x="4426799" y="1711200"/>
            <a:ext cx="96214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 err="1"/>
              <a:t>Alveolata</a:t>
            </a:r>
            <a:endParaRPr lang="en-US" sz="1000" dirty="0"/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71FC45A3-B10C-86D9-3C08-3368BDFEFA88}"/>
              </a:ext>
            </a:extLst>
          </p:cNvPr>
          <p:cNvSpPr txBox="1"/>
          <p:nvPr/>
        </p:nvSpPr>
        <p:spPr>
          <a:xfrm>
            <a:off x="5451361" y="1877731"/>
            <a:ext cx="106287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 err="1"/>
              <a:t>Stramenopiles</a:t>
            </a:r>
            <a:endParaRPr lang="en-US" sz="1000" dirty="0"/>
          </a:p>
        </p:txBody>
      </p:sp>
      <p:sp>
        <p:nvSpPr>
          <p:cNvPr id="53" name="Oval 52">
            <a:extLst>
              <a:ext uri="{FF2B5EF4-FFF2-40B4-BE49-F238E27FC236}">
                <a16:creationId xmlns:a16="http://schemas.microsoft.com/office/drawing/2014/main" id="{3EDE6128-A97D-F354-F3EB-732F8EBED4C9}"/>
              </a:ext>
            </a:extLst>
          </p:cNvPr>
          <p:cNvSpPr/>
          <p:nvPr/>
        </p:nvSpPr>
        <p:spPr>
          <a:xfrm>
            <a:off x="6758736" y="623104"/>
            <a:ext cx="3606791" cy="3347010"/>
          </a:xfrm>
          <a:prstGeom prst="ellipse">
            <a:avLst/>
          </a:prstGeom>
          <a:solidFill>
            <a:schemeClr val="tx2">
              <a:lumMod val="90000"/>
              <a:lumOff val="10000"/>
              <a:alpha val="2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68E284C8-3B96-4CEE-1E84-B93AFD61A8C7}"/>
              </a:ext>
            </a:extLst>
          </p:cNvPr>
          <p:cNvSpPr txBox="1"/>
          <p:nvPr/>
        </p:nvSpPr>
        <p:spPr>
          <a:xfrm>
            <a:off x="7563205" y="805356"/>
            <a:ext cx="20082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/>
              <a:t>Amorphea</a:t>
            </a:r>
            <a:endParaRPr lang="en-US" dirty="0"/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E8137989-C7E0-D1D5-7267-5E68A2F06221}"/>
              </a:ext>
            </a:extLst>
          </p:cNvPr>
          <p:cNvSpPr txBox="1"/>
          <p:nvPr/>
        </p:nvSpPr>
        <p:spPr>
          <a:xfrm>
            <a:off x="4382642" y="743453"/>
            <a:ext cx="20082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SAR</a:t>
            </a: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69EF1871-B793-1C63-CAA9-DC21D3D0517D}"/>
              </a:ext>
            </a:extLst>
          </p:cNvPr>
          <p:cNvSpPr txBox="1"/>
          <p:nvPr/>
        </p:nvSpPr>
        <p:spPr>
          <a:xfrm>
            <a:off x="1440327" y="1386009"/>
            <a:ext cx="20082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Archaeplastida</a:t>
            </a: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B0443472-EFFA-924E-2D90-860BFD89AA42}"/>
              </a:ext>
            </a:extLst>
          </p:cNvPr>
          <p:cNvSpPr txBox="1"/>
          <p:nvPr/>
        </p:nvSpPr>
        <p:spPr>
          <a:xfrm>
            <a:off x="4331824" y="5788515"/>
            <a:ext cx="20082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/>
              <a:t>Excavata</a:t>
            </a:r>
            <a:endParaRPr lang="en-US" dirty="0"/>
          </a:p>
        </p:txBody>
      </p:sp>
      <p:cxnSp>
        <p:nvCxnSpPr>
          <p:cNvPr id="59" name="Straight Arrow Connector 58">
            <a:extLst>
              <a:ext uri="{FF2B5EF4-FFF2-40B4-BE49-F238E27FC236}">
                <a16:creationId xmlns:a16="http://schemas.microsoft.com/office/drawing/2014/main" id="{F7C1CEC9-22D5-7906-4986-27EB4D75944C}"/>
              </a:ext>
            </a:extLst>
          </p:cNvPr>
          <p:cNvCxnSpPr>
            <a:cxnSpLocks/>
          </p:cNvCxnSpPr>
          <p:nvPr/>
        </p:nvCxnSpPr>
        <p:spPr>
          <a:xfrm flipV="1">
            <a:off x="2047996" y="4487545"/>
            <a:ext cx="7900" cy="120141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61" name="TextBox 60">
            <a:extLst>
              <a:ext uri="{FF2B5EF4-FFF2-40B4-BE49-F238E27FC236}">
                <a16:creationId xmlns:a16="http://schemas.microsoft.com/office/drawing/2014/main" id="{32F918D0-9A74-158A-0654-2F40ADB4C191}"/>
              </a:ext>
            </a:extLst>
          </p:cNvPr>
          <p:cNvSpPr txBox="1"/>
          <p:nvPr/>
        </p:nvSpPr>
        <p:spPr>
          <a:xfrm>
            <a:off x="1337418" y="5685077"/>
            <a:ext cx="1559327" cy="400110"/>
          </a:xfrm>
          <a:prstGeom prst="rect">
            <a:avLst/>
          </a:prstGeom>
          <a:noFill/>
          <a:ln>
            <a:solidFill>
              <a:schemeClr val="accent3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sz="1000" dirty="0"/>
              <a:t>Primary Endosymbiosis</a:t>
            </a:r>
          </a:p>
          <a:p>
            <a:pPr algn="ctr"/>
            <a:r>
              <a:rPr lang="en-US" sz="1000" dirty="0"/>
              <a:t>Event</a:t>
            </a:r>
          </a:p>
        </p:txBody>
      </p:sp>
      <p:cxnSp>
        <p:nvCxnSpPr>
          <p:cNvPr id="62" name="Straight Arrow Connector 61">
            <a:extLst>
              <a:ext uri="{FF2B5EF4-FFF2-40B4-BE49-F238E27FC236}">
                <a16:creationId xmlns:a16="http://schemas.microsoft.com/office/drawing/2014/main" id="{3263FC4B-11FB-AE11-94D0-C56410F6B5D9}"/>
              </a:ext>
            </a:extLst>
          </p:cNvPr>
          <p:cNvCxnSpPr>
            <a:cxnSpLocks/>
            <a:stCxn id="64" idx="3"/>
          </p:cNvCxnSpPr>
          <p:nvPr/>
        </p:nvCxnSpPr>
        <p:spPr>
          <a:xfrm>
            <a:off x="4426799" y="387693"/>
            <a:ext cx="1208943" cy="1292567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64" name="TextBox 63">
            <a:extLst>
              <a:ext uri="{FF2B5EF4-FFF2-40B4-BE49-F238E27FC236}">
                <a16:creationId xmlns:a16="http://schemas.microsoft.com/office/drawing/2014/main" id="{58D79DB5-79B7-7287-8E67-9E20E671C247}"/>
              </a:ext>
            </a:extLst>
          </p:cNvPr>
          <p:cNvSpPr txBox="1"/>
          <p:nvPr/>
        </p:nvSpPr>
        <p:spPr>
          <a:xfrm>
            <a:off x="2709042" y="187638"/>
            <a:ext cx="1717757" cy="400110"/>
          </a:xfrm>
          <a:prstGeom prst="rect">
            <a:avLst/>
          </a:prstGeom>
          <a:noFill/>
          <a:ln>
            <a:solidFill>
              <a:schemeClr val="accent2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000" dirty="0"/>
              <a:t>Secondary Endosymbiosis Event</a:t>
            </a:r>
          </a:p>
        </p:txBody>
      </p:sp>
      <p:cxnSp>
        <p:nvCxnSpPr>
          <p:cNvPr id="69" name="Straight Arrow Connector 68">
            <a:extLst>
              <a:ext uri="{FF2B5EF4-FFF2-40B4-BE49-F238E27FC236}">
                <a16:creationId xmlns:a16="http://schemas.microsoft.com/office/drawing/2014/main" id="{7DA35436-5D6C-6CC7-3984-4E3E8E8DB21A}"/>
              </a:ext>
            </a:extLst>
          </p:cNvPr>
          <p:cNvCxnSpPr>
            <a:cxnSpLocks/>
            <a:stCxn id="64" idx="3"/>
          </p:cNvCxnSpPr>
          <p:nvPr/>
        </p:nvCxnSpPr>
        <p:spPr>
          <a:xfrm>
            <a:off x="4426799" y="387693"/>
            <a:ext cx="522281" cy="1292567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73" name="Straight Arrow Connector 72">
            <a:extLst>
              <a:ext uri="{FF2B5EF4-FFF2-40B4-BE49-F238E27FC236}">
                <a16:creationId xmlns:a16="http://schemas.microsoft.com/office/drawing/2014/main" id="{40183B61-BEF5-40E3-78FB-F86D5DEE990A}"/>
              </a:ext>
            </a:extLst>
          </p:cNvPr>
          <p:cNvCxnSpPr>
            <a:cxnSpLocks/>
          </p:cNvCxnSpPr>
          <p:nvPr/>
        </p:nvCxnSpPr>
        <p:spPr>
          <a:xfrm flipH="1">
            <a:off x="5604615" y="4718441"/>
            <a:ext cx="1418050" cy="325564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1" name="TextBox 80">
            <a:extLst>
              <a:ext uri="{FF2B5EF4-FFF2-40B4-BE49-F238E27FC236}">
                <a16:creationId xmlns:a16="http://schemas.microsoft.com/office/drawing/2014/main" id="{742E1DD4-8213-3370-6D14-1CED41C2A339}"/>
              </a:ext>
            </a:extLst>
          </p:cNvPr>
          <p:cNvSpPr txBox="1"/>
          <p:nvPr/>
        </p:nvSpPr>
        <p:spPr>
          <a:xfrm>
            <a:off x="7027640" y="4412379"/>
            <a:ext cx="1717757" cy="400110"/>
          </a:xfrm>
          <a:prstGeom prst="rect">
            <a:avLst/>
          </a:prstGeom>
          <a:noFill/>
          <a:ln>
            <a:solidFill>
              <a:schemeClr val="accent2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000" dirty="0"/>
              <a:t>Secondary Endosymbiosis Event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E8709B0C-E3BF-673D-7A02-B29DD8D457BD}"/>
              </a:ext>
            </a:extLst>
          </p:cNvPr>
          <p:cNvCxnSpPr/>
          <p:nvPr/>
        </p:nvCxnSpPr>
        <p:spPr>
          <a:xfrm>
            <a:off x="5505207" y="4831588"/>
            <a:ext cx="122676" cy="428893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40839AEC-4941-814F-B53B-5AF3D37489C3}"/>
              </a:ext>
            </a:extLst>
          </p:cNvPr>
          <p:cNvSpPr txBox="1"/>
          <p:nvPr/>
        </p:nvSpPr>
        <p:spPr>
          <a:xfrm>
            <a:off x="5571083" y="5127767"/>
            <a:ext cx="88963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i="1" dirty="0"/>
              <a:t>Euglena </a:t>
            </a:r>
            <a:r>
              <a:rPr lang="en-US" sz="1000" i="1" dirty="0" err="1"/>
              <a:t>gracilis</a:t>
            </a:r>
            <a:endParaRPr lang="en-US" sz="1000" i="1" dirty="0"/>
          </a:p>
        </p:txBody>
      </p: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22072B39-108E-1C4C-F778-868EB6594EB0}"/>
              </a:ext>
            </a:extLst>
          </p:cNvPr>
          <p:cNvCxnSpPr>
            <a:cxnSpLocks/>
          </p:cNvCxnSpPr>
          <p:nvPr/>
        </p:nvCxnSpPr>
        <p:spPr>
          <a:xfrm flipV="1">
            <a:off x="5059694" y="1456969"/>
            <a:ext cx="235361" cy="35973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ED908F6D-DF17-29FA-6A67-F88FC550665C}"/>
              </a:ext>
            </a:extLst>
          </p:cNvPr>
          <p:cNvCxnSpPr>
            <a:cxnSpLocks/>
          </p:cNvCxnSpPr>
          <p:nvPr/>
        </p:nvCxnSpPr>
        <p:spPr>
          <a:xfrm flipH="1" flipV="1">
            <a:off x="4674636" y="1371358"/>
            <a:ext cx="189626" cy="223054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5" name="TextBox 44">
            <a:extLst>
              <a:ext uri="{FF2B5EF4-FFF2-40B4-BE49-F238E27FC236}">
                <a16:creationId xmlns:a16="http://schemas.microsoft.com/office/drawing/2014/main" id="{CF3222DB-5B07-8159-07E2-BE543CD2384E}"/>
              </a:ext>
            </a:extLst>
          </p:cNvPr>
          <p:cNvSpPr txBox="1"/>
          <p:nvPr/>
        </p:nvSpPr>
        <p:spPr>
          <a:xfrm>
            <a:off x="4822125" y="1269802"/>
            <a:ext cx="66409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i="1" dirty="0"/>
              <a:t>Ciliates</a:t>
            </a:r>
          </a:p>
        </p:txBody>
      </p:sp>
      <p:cxnSp>
        <p:nvCxnSpPr>
          <p:cNvPr id="71" name="Straight Connector 70">
            <a:extLst>
              <a:ext uri="{FF2B5EF4-FFF2-40B4-BE49-F238E27FC236}">
                <a16:creationId xmlns:a16="http://schemas.microsoft.com/office/drawing/2014/main" id="{7E048B31-E4BD-CCC5-80B9-01E0AF5B079B}"/>
              </a:ext>
            </a:extLst>
          </p:cNvPr>
          <p:cNvCxnSpPr/>
          <p:nvPr/>
        </p:nvCxnSpPr>
        <p:spPr>
          <a:xfrm flipV="1">
            <a:off x="5527064" y="1483064"/>
            <a:ext cx="534363" cy="27245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5" name="TextBox 74">
            <a:extLst>
              <a:ext uri="{FF2B5EF4-FFF2-40B4-BE49-F238E27FC236}">
                <a16:creationId xmlns:a16="http://schemas.microsoft.com/office/drawing/2014/main" id="{34745E5F-8204-2FA4-BFA1-FAB2645BD84F}"/>
              </a:ext>
            </a:extLst>
          </p:cNvPr>
          <p:cNvSpPr txBox="1"/>
          <p:nvPr/>
        </p:nvSpPr>
        <p:spPr>
          <a:xfrm>
            <a:off x="5734844" y="1279642"/>
            <a:ext cx="83390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i="1" dirty="0" err="1"/>
              <a:t>Ochrophyta</a:t>
            </a:r>
            <a:endParaRPr lang="en-US" sz="1000" i="1" dirty="0"/>
          </a:p>
        </p:txBody>
      </p:sp>
      <p:sp>
        <p:nvSpPr>
          <p:cNvPr id="84" name="TextBox 83">
            <a:extLst>
              <a:ext uri="{FF2B5EF4-FFF2-40B4-BE49-F238E27FC236}">
                <a16:creationId xmlns:a16="http://schemas.microsoft.com/office/drawing/2014/main" id="{8F3CC3FF-C442-F47B-76B2-E1C765990FD6}"/>
              </a:ext>
            </a:extLst>
          </p:cNvPr>
          <p:cNvSpPr txBox="1"/>
          <p:nvPr/>
        </p:nvSpPr>
        <p:spPr>
          <a:xfrm>
            <a:off x="7627725" y="2503901"/>
            <a:ext cx="106287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 err="1"/>
              <a:t>Opisthokonta</a:t>
            </a:r>
            <a:endParaRPr lang="en-US" sz="1000" dirty="0"/>
          </a:p>
        </p:txBody>
      </p:sp>
      <p:sp>
        <p:nvSpPr>
          <p:cNvPr id="89" name="TextBox 88">
            <a:extLst>
              <a:ext uri="{FF2B5EF4-FFF2-40B4-BE49-F238E27FC236}">
                <a16:creationId xmlns:a16="http://schemas.microsoft.com/office/drawing/2014/main" id="{22ECF741-7774-753C-42F7-3551A5D8CDD0}"/>
              </a:ext>
            </a:extLst>
          </p:cNvPr>
          <p:cNvSpPr txBox="1"/>
          <p:nvPr/>
        </p:nvSpPr>
        <p:spPr>
          <a:xfrm>
            <a:off x="8287213" y="1946454"/>
            <a:ext cx="106287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Breviates</a:t>
            </a:r>
          </a:p>
        </p:txBody>
      </p:sp>
      <p:sp>
        <p:nvSpPr>
          <p:cNvPr id="90" name="TextBox 89">
            <a:extLst>
              <a:ext uri="{FF2B5EF4-FFF2-40B4-BE49-F238E27FC236}">
                <a16:creationId xmlns:a16="http://schemas.microsoft.com/office/drawing/2014/main" id="{8DEF4A3A-B4CB-7BB2-6B61-ABA2F61241C6}"/>
              </a:ext>
            </a:extLst>
          </p:cNvPr>
          <p:cNvSpPr txBox="1"/>
          <p:nvPr/>
        </p:nvSpPr>
        <p:spPr>
          <a:xfrm>
            <a:off x="7044192" y="1591267"/>
            <a:ext cx="106287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 err="1"/>
              <a:t>Apusomonada</a:t>
            </a:r>
            <a:endParaRPr lang="en-US" sz="1000" dirty="0"/>
          </a:p>
        </p:txBody>
      </p:sp>
      <p:cxnSp>
        <p:nvCxnSpPr>
          <p:cNvPr id="97" name="Straight Connector 96">
            <a:extLst>
              <a:ext uri="{FF2B5EF4-FFF2-40B4-BE49-F238E27FC236}">
                <a16:creationId xmlns:a16="http://schemas.microsoft.com/office/drawing/2014/main" id="{51D777A7-C7C0-DF09-95F0-191014BB451F}"/>
              </a:ext>
            </a:extLst>
          </p:cNvPr>
          <p:cNvCxnSpPr/>
          <p:nvPr/>
        </p:nvCxnSpPr>
        <p:spPr>
          <a:xfrm>
            <a:off x="6767229" y="2616288"/>
            <a:ext cx="2238577" cy="92269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8" name="TextBox 97">
            <a:extLst>
              <a:ext uri="{FF2B5EF4-FFF2-40B4-BE49-F238E27FC236}">
                <a16:creationId xmlns:a16="http://schemas.microsoft.com/office/drawing/2014/main" id="{20F8CCC3-791C-A50E-CA00-652B564E6445}"/>
              </a:ext>
            </a:extLst>
          </p:cNvPr>
          <p:cNvSpPr txBox="1"/>
          <p:nvPr/>
        </p:nvSpPr>
        <p:spPr>
          <a:xfrm>
            <a:off x="8128343" y="3444666"/>
            <a:ext cx="187766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Amoebozoa</a:t>
            </a:r>
          </a:p>
        </p:txBody>
      </p:sp>
    </p:spTree>
    <p:extLst>
      <p:ext uri="{BB962C8B-B14F-4D97-AF65-F5344CB8AC3E}">
        <p14:creationId xmlns:p14="http://schemas.microsoft.com/office/powerpoint/2010/main" val="318684395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ircular chart with different colored circles&#10;&#10;AI-generated content may be incorrect.">
            <a:extLst>
              <a:ext uri="{FF2B5EF4-FFF2-40B4-BE49-F238E27FC236}">
                <a16:creationId xmlns:a16="http://schemas.microsoft.com/office/drawing/2014/main" id="{C2E62E3D-30E5-F436-C535-D74C6B52821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581197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lose up of a screen&#10;&#10;AI-generated content may be incorrect.">
            <a:extLst>
              <a:ext uri="{FF2B5EF4-FFF2-40B4-BE49-F238E27FC236}">
                <a16:creationId xmlns:a16="http://schemas.microsoft.com/office/drawing/2014/main" id="{1ADE7048-3C8A-D3F2-3B55-04C99F20430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415" y="342796"/>
            <a:ext cx="10973170" cy="6172408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DECF7910-6947-9FFB-71F7-7441A57F7FFD}"/>
              </a:ext>
            </a:extLst>
          </p:cNvPr>
          <p:cNvSpPr txBox="1"/>
          <p:nvPr/>
        </p:nvSpPr>
        <p:spPr>
          <a:xfrm>
            <a:off x="7619999" y="512982"/>
            <a:ext cx="57242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SIN1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CAC4D07-2688-7DFA-1540-0E72CA9BE7CC}"/>
              </a:ext>
            </a:extLst>
          </p:cNvPr>
          <p:cNvSpPr txBox="1"/>
          <p:nvPr/>
        </p:nvSpPr>
        <p:spPr>
          <a:xfrm>
            <a:off x="8192428" y="512982"/>
            <a:ext cx="63190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RICTOR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8902974-A3A6-BED8-A20B-E0E8EAB7713A}"/>
              </a:ext>
            </a:extLst>
          </p:cNvPr>
          <p:cNvSpPr txBox="1"/>
          <p:nvPr/>
        </p:nvSpPr>
        <p:spPr>
          <a:xfrm>
            <a:off x="8764857" y="512981"/>
            <a:ext cx="71368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RAPTOR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4FD3BAE-5A5B-A99E-E915-E9ECE0B72AD9}"/>
              </a:ext>
            </a:extLst>
          </p:cNvPr>
          <p:cNvSpPr txBox="1"/>
          <p:nvPr/>
        </p:nvSpPr>
        <p:spPr>
          <a:xfrm>
            <a:off x="9337286" y="512981"/>
            <a:ext cx="71368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LST8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51DA86A-87DD-7451-61EB-7166436E53E1}"/>
              </a:ext>
            </a:extLst>
          </p:cNvPr>
          <p:cNvSpPr txBox="1"/>
          <p:nvPr/>
        </p:nvSpPr>
        <p:spPr>
          <a:xfrm>
            <a:off x="9909715" y="512980"/>
            <a:ext cx="71368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TOR</a:t>
            </a:r>
          </a:p>
        </p:txBody>
      </p:sp>
    </p:spTree>
    <p:extLst>
      <p:ext uri="{BB962C8B-B14F-4D97-AF65-F5344CB8AC3E}">
        <p14:creationId xmlns:p14="http://schemas.microsoft.com/office/powerpoint/2010/main" val="86660861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8578029F-46CE-4134-F414-0EF3C38549E9}"/>
              </a:ext>
            </a:extLst>
          </p:cNvPr>
          <p:cNvSpPr/>
          <p:nvPr/>
        </p:nvSpPr>
        <p:spPr>
          <a:xfrm>
            <a:off x="7686910" y="1691275"/>
            <a:ext cx="3999571" cy="2616820"/>
          </a:xfrm>
          <a:prstGeom prst="ellipse">
            <a:avLst/>
          </a:prstGeom>
          <a:solidFill>
            <a:srgbClr val="879BA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3500FA91-B64F-7FCD-3667-964BF2912CD5}"/>
              </a:ext>
            </a:extLst>
          </p:cNvPr>
          <p:cNvSpPr/>
          <p:nvPr/>
        </p:nvSpPr>
        <p:spPr>
          <a:xfrm>
            <a:off x="7025270" y="1179104"/>
            <a:ext cx="2297151" cy="1553737"/>
          </a:xfrm>
          <a:prstGeom prst="ellipse">
            <a:avLst/>
          </a:prstGeom>
          <a:solidFill>
            <a:srgbClr val="A58537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8DD5173A-E163-8175-6D2F-9BF893C7EDA6}"/>
              </a:ext>
            </a:extLst>
          </p:cNvPr>
          <p:cNvSpPr/>
          <p:nvPr/>
        </p:nvSpPr>
        <p:spPr>
          <a:xfrm>
            <a:off x="7040156" y="2302428"/>
            <a:ext cx="1457093" cy="988741"/>
          </a:xfrm>
          <a:prstGeom prst="ellipse">
            <a:avLst/>
          </a:prstGeom>
          <a:solidFill>
            <a:srgbClr val="8C6F8D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C292D2D0-E69B-CE3C-0852-B23EB9DE5AD6}"/>
              </a:ext>
            </a:extLst>
          </p:cNvPr>
          <p:cNvSpPr/>
          <p:nvPr/>
        </p:nvSpPr>
        <p:spPr>
          <a:xfrm>
            <a:off x="8471212" y="3910368"/>
            <a:ext cx="1457093" cy="988741"/>
          </a:xfrm>
          <a:prstGeom prst="ellipse">
            <a:avLst/>
          </a:prstGeom>
          <a:solidFill>
            <a:srgbClr val="B13607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5D20698-87CA-5D89-B734-F59B0F8DF079}"/>
              </a:ext>
            </a:extLst>
          </p:cNvPr>
          <p:cNvSpPr txBox="1"/>
          <p:nvPr/>
        </p:nvSpPr>
        <p:spPr>
          <a:xfrm>
            <a:off x="7389543" y="1610285"/>
            <a:ext cx="145709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RICTOR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C0BE2F1-0071-CB85-1D29-04995EE4AB48}"/>
              </a:ext>
            </a:extLst>
          </p:cNvPr>
          <p:cNvSpPr txBox="1"/>
          <p:nvPr/>
        </p:nvSpPr>
        <p:spPr>
          <a:xfrm>
            <a:off x="7040155" y="2561876"/>
            <a:ext cx="145709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SIN1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DB8D4E9-71D3-C9A9-75D9-94E8EEAD1DD4}"/>
              </a:ext>
            </a:extLst>
          </p:cNvPr>
          <p:cNvSpPr txBox="1"/>
          <p:nvPr/>
        </p:nvSpPr>
        <p:spPr>
          <a:xfrm>
            <a:off x="8471212" y="4122979"/>
            <a:ext cx="145709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LST8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E6C7CB2-BFFD-D669-5041-D1946E9325F2}"/>
              </a:ext>
            </a:extLst>
          </p:cNvPr>
          <p:cNvSpPr txBox="1"/>
          <p:nvPr/>
        </p:nvSpPr>
        <p:spPr>
          <a:xfrm>
            <a:off x="8958148" y="2460172"/>
            <a:ext cx="145709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TOR</a:t>
            </a: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715D1F11-0B88-5EE2-65B8-AE213E500FA7}"/>
              </a:ext>
            </a:extLst>
          </p:cNvPr>
          <p:cNvSpPr/>
          <p:nvPr/>
        </p:nvSpPr>
        <p:spPr>
          <a:xfrm>
            <a:off x="1033381" y="1665249"/>
            <a:ext cx="3999571" cy="2616820"/>
          </a:xfrm>
          <a:prstGeom prst="ellipse">
            <a:avLst/>
          </a:prstGeom>
          <a:solidFill>
            <a:srgbClr val="879BA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FE886213-4823-451D-B7B8-2090F423473E}"/>
              </a:ext>
            </a:extLst>
          </p:cNvPr>
          <p:cNvSpPr/>
          <p:nvPr/>
        </p:nvSpPr>
        <p:spPr>
          <a:xfrm>
            <a:off x="1817683" y="3884342"/>
            <a:ext cx="1457093" cy="988741"/>
          </a:xfrm>
          <a:prstGeom prst="ellipse">
            <a:avLst/>
          </a:prstGeom>
          <a:solidFill>
            <a:srgbClr val="B13607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FEBE99D-011B-76E6-99D3-D2997FA61C74}"/>
              </a:ext>
            </a:extLst>
          </p:cNvPr>
          <p:cNvSpPr txBox="1"/>
          <p:nvPr/>
        </p:nvSpPr>
        <p:spPr>
          <a:xfrm>
            <a:off x="1817683" y="4096953"/>
            <a:ext cx="145709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LST8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43BE3EA0-30DF-303B-7F01-2D2C0C0A8427}"/>
              </a:ext>
            </a:extLst>
          </p:cNvPr>
          <p:cNvSpPr txBox="1"/>
          <p:nvPr/>
        </p:nvSpPr>
        <p:spPr>
          <a:xfrm>
            <a:off x="2304619" y="2434146"/>
            <a:ext cx="145709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TOR</a:t>
            </a:r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D648B234-C83C-E6A4-DBD6-A0E043C80128}"/>
              </a:ext>
            </a:extLst>
          </p:cNvPr>
          <p:cNvSpPr/>
          <p:nvPr/>
        </p:nvSpPr>
        <p:spPr>
          <a:xfrm>
            <a:off x="7468" y="1326124"/>
            <a:ext cx="2297151" cy="1553737"/>
          </a:xfrm>
          <a:prstGeom prst="ellipse">
            <a:avLst/>
          </a:prstGeom>
          <a:solidFill>
            <a:srgbClr val="586D3D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8F472347-4D6C-B860-16F3-9D3420643693}"/>
              </a:ext>
            </a:extLst>
          </p:cNvPr>
          <p:cNvSpPr txBox="1"/>
          <p:nvPr/>
        </p:nvSpPr>
        <p:spPr>
          <a:xfrm>
            <a:off x="412629" y="1782701"/>
            <a:ext cx="145709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RAPTOR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50DF4047-5565-39EC-C11F-E8D16E1BDA02}"/>
              </a:ext>
            </a:extLst>
          </p:cNvPr>
          <p:cNvSpPr txBox="1"/>
          <p:nvPr/>
        </p:nvSpPr>
        <p:spPr>
          <a:xfrm>
            <a:off x="349405" y="89210"/>
            <a:ext cx="451996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TOR Complex 1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A3D7C9D7-10C9-5B90-FF84-BCD566915580}"/>
              </a:ext>
            </a:extLst>
          </p:cNvPr>
          <p:cNvSpPr txBox="1"/>
          <p:nvPr/>
        </p:nvSpPr>
        <p:spPr>
          <a:xfrm>
            <a:off x="7166520" y="89209"/>
            <a:ext cx="451996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TOR Complex 2</a:t>
            </a:r>
          </a:p>
        </p:txBody>
      </p:sp>
    </p:spTree>
    <p:extLst>
      <p:ext uri="{BB962C8B-B14F-4D97-AF65-F5344CB8AC3E}">
        <p14:creationId xmlns:p14="http://schemas.microsoft.com/office/powerpoint/2010/main" val="24308347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circular pattern of colorful umbrellas&#10;&#10;AI-generated content may be incorrect.">
            <a:extLst>
              <a:ext uri="{FF2B5EF4-FFF2-40B4-BE49-F238E27FC236}">
                <a16:creationId xmlns:a16="http://schemas.microsoft.com/office/drawing/2014/main" id="{B9D1BC98-ED31-33DE-9379-B4A64FC8BAA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36" y="186678"/>
            <a:ext cx="11430599" cy="6429712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DC8C6F74-6BF4-2FD9-B0D5-695E639C91FC}"/>
              </a:ext>
            </a:extLst>
          </p:cNvPr>
          <p:cNvSpPr txBox="1"/>
          <p:nvPr/>
        </p:nvSpPr>
        <p:spPr>
          <a:xfrm>
            <a:off x="3598127" y="576854"/>
            <a:ext cx="101104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Opisthokonta</a:t>
            </a:r>
            <a:endParaRPr lang="en-US" sz="1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93945FE-ABDC-0534-9C29-1DB55F9C8DC4}"/>
              </a:ext>
            </a:extLst>
          </p:cNvPr>
          <p:cNvSpPr txBox="1"/>
          <p:nvPr/>
        </p:nvSpPr>
        <p:spPr>
          <a:xfrm>
            <a:off x="2479288" y="1613918"/>
            <a:ext cx="101104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Discoba</a:t>
            </a:r>
            <a:endParaRPr lang="en-US" sz="1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B46839F-68A6-7935-13FE-2276EC030D94}"/>
              </a:ext>
            </a:extLst>
          </p:cNvPr>
          <p:cNvSpPr txBox="1"/>
          <p:nvPr/>
        </p:nvSpPr>
        <p:spPr>
          <a:xfrm>
            <a:off x="2416098" y="2717889"/>
            <a:ext cx="101104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Rhizaria</a:t>
            </a:r>
            <a:endParaRPr lang="en-US" sz="1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553D199-A107-BD9D-C7F7-ACDDC0A86559}"/>
              </a:ext>
            </a:extLst>
          </p:cNvPr>
          <p:cNvSpPr txBox="1"/>
          <p:nvPr/>
        </p:nvSpPr>
        <p:spPr>
          <a:xfrm>
            <a:off x="2092712" y="3558656"/>
            <a:ext cx="101104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Alveolata</a:t>
            </a:r>
            <a:endParaRPr lang="en-US" sz="1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60FB732-288B-11E0-E364-FDDCBB5156B3}"/>
              </a:ext>
            </a:extLst>
          </p:cNvPr>
          <p:cNvSpPr txBox="1"/>
          <p:nvPr/>
        </p:nvSpPr>
        <p:spPr>
          <a:xfrm>
            <a:off x="2587083" y="4667139"/>
            <a:ext cx="101104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Stramenopila</a:t>
            </a:r>
            <a:endParaRPr lang="en-US" sz="1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F4C0F50-F4AC-DD7D-8B61-A46595B4889F}"/>
              </a:ext>
            </a:extLst>
          </p:cNvPr>
          <p:cNvSpPr txBox="1"/>
          <p:nvPr/>
        </p:nvSpPr>
        <p:spPr>
          <a:xfrm>
            <a:off x="3289610" y="5771110"/>
            <a:ext cx="101104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Rhodophyta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911D1DF6-6073-EC11-EF7E-511C628EE4E1}"/>
              </a:ext>
            </a:extLst>
          </p:cNvPr>
          <p:cNvSpPr txBox="1"/>
          <p:nvPr/>
        </p:nvSpPr>
        <p:spPr>
          <a:xfrm>
            <a:off x="5220513" y="6250612"/>
            <a:ext cx="101104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Chlorophyta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4156A964-07FC-271D-5DA5-43F438500EE1}"/>
              </a:ext>
            </a:extLst>
          </p:cNvPr>
          <p:cNvSpPr txBox="1"/>
          <p:nvPr/>
        </p:nvSpPr>
        <p:spPr>
          <a:xfrm>
            <a:off x="8517557" y="3270729"/>
            <a:ext cx="101104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Streptophyta</a:t>
            </a:r>
            <a:endParaRPr lang="en-US" sz="1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B38FCB63-E832-66F1-1D6C-258637972C49}"/>
              </a:ext>
            </a:extLst>
          </p:cNvPr>
          <p:cNvSpPr txBox="1"/>
          <p:nvPr/>
        </p:nvSpPr>
        <p:spPr>
          <a:xfrm>
            <a:off x="5220513" y="241610"/>
            <a:ext cx="101104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Metamonada</a:t>
            </a:r>
            <a:endParaRPr lang="en-US" sz="1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8F4D2E3A-EDA5-67F8-8578-51E9DC1D0650}"/>
              </a:ext>
            </a:extLst>
          </p:cNvPr>
          <p:cNvSpPr txBox="1"/>
          <p:nvPr/>
        </p:nvSpPr>
        <p:spPr>
          <a:xfrm>
            <a:off x="6904347" y="576854"/>
            <a:ext cx="101104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Amoebozoa</a:t>
            </a:r>
          </a:p>
        </p:txBody>
      </p:sp>
    </p:spTree>
    <p:extLst>
      <p:ext uri="{BB962C8B-B14F-4D97-AF65-F5344CB8AC3E}">
        <p14:creationId xmlns:p14="http://schemas.microsoft.com/office/powerpoint/2010/main" val="81732638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22"/>
          <p:cNvSpPr txBox="1">
            <a:spLocks noGrp="1"/>
          </p:cNvSpPr>
          <p:nvPr>
            <p:ph type="title"/>
          </p:nvPr>
        </p:nvSpPr>
        <p:spPr>
          <a:xfrm>
            <a:off x="415600" y="553967"/>
            <a:ext cx="11360800" cy="7636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/>
          <a:p>
            <a:pPr algn="ctr"/>
            <a:r>
              <a:rPr lang="en"/>
              <a:t>Workflow/Pipeline</a:t>
            </a:r>
            <a:endParaRPr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D7937C66-9006-72EC-C3AA-084F60F181A3}"/>
              </a:ext>
            </a:extLst>
          </p:cNvPr>
          <p:cNvGrpSpPr/>
          <p:nvPr/>
        </p:nvGrpSpPr>
        <p:grpSpPr>
          <a:xfrm>
            <a:off x="1040046" y="1317567"/>
            <a:ext cx="10582534" cy="5274967"/>
            <a:chOff x="446733" y="1583033"/>
            <a:chExt cx="10582534" cy="5274967"/>
          </a:xfrm>
        </p:grpSpPr>
        <p:cxnSp>
          <p:nvCxnSpPr>
            <p:cNvPr id="104" name="Google Shape;104;p22"/>
            <p:cNvCxnSpPr>
              <a:stCxn id="105" idx="3"/>
              <a:endCxn id="106" idx="0"/>
            </p:cNvCxnSpPr>
            <p:nvPr/>
          </p:nvCxnSpPr>
          <p:spPr>
            <a:xfrm>
              <a:off x="1280933" y="2726033"/>
              <a:ext cx="0" cy="10020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sp>
          <p:nvSpPr>
            <p:cNvPr id="106" name="Google Shape;106;p22"/>
            <p:cNvSpPr/>
            <p:nvPr/>
          </p:nvSpPr>
          <p:spPr>
            <a:xfrm>
              <a:off x="446733" y="3727933"/>
              <a:ext cx="1668400" cy="1182400"/>
            </a:xfrm>
            <a:prstGeom prst="rec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 defTabSz="1219170">
                <a:buClr>
                  <a:srgbClr val="000000"/>
                </a:buClr>
              </a:pPr>
              <a:r>
                <a:rPr lang="en" sz="1467" kern="0" dirty="0">
                  <a:solidFill>
                    <a:srgbClr val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Arial"/>
                </a:rPr>
                <a:t>BUSCO/HMMER/BLAST</a:t>
              </a:r>
              <a:endParaRPr sz="1467" kern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endParaRPr>
            </a:p>
          </p:txBody>
        </p:sp>
        <p:cxnSp>
          <p:nvCxnSpPr>
            <p:cNvPr id="107" name="Google Shape;107;p22"/>
            <p:cNvCxnSpPr>
              <a:cxnSpLocks/>
              <a:stCxn id="106" idx="3"/>
              <a:endCxn id="108" idx="2"/>
            </p:cNvCxnSpPr>
            <p:nvPr/>
          </p:nvCxnSpPr>
          <p:spPr>
            <a:xfrm>
              <a:off x="2115133" y="4319133"/>
              <a:ext cx="1057808" cy="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sp>
          <p:nvSpPr>
            <p:cNvPr id="109" name="Google Shape;109;p22"/>
            <p:cNvSpPr/>
            <p:nvPr/>
          </p:nvSpPr>
          <p:spPr>
            <a:xfrm>
              <a:off x="3423100" y="1583033"/>
              <a:ext cx="1278000" cy="1195600"/>
            </a:xfrm>
            <a:prstGeom prst="rec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 defTabSz="1219170">
                <a:buClr>
                  <a:srgbClr val="000000"/>
                </a:buClr>
              </a:pPr>
              <a:r>
                <a:rPr lang="en" sz="1467" kern="0" dirty="0">
                  <a:solidFill>
                    <a:srgbClr val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Arial"/>
                </a:rPr>
                <a:t>MSA</a:t>
              </a:r>
              <a:endParaRPr sz="1467" kern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endParaRPr>
            </a:p>
          </p:txBody>
        </p:sp>
        <p:sp>
          <p:nvSpPr>
            <p:cNvPr id="110" name="Google Shape;110;p22"/>
            <p:cNvSpPr/>
            <p:nvPr/>
          </p:nvSpPr>
          <p:spPr>
            <a:xfrm>
              <a:off x="6100868" y="1583033"/>
              <a:ext cx="1598400" cy="1195632"/>
            </a:xfrm>
            <a:prstGeom prst="flowChartMultidocumen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 defTabSz="1219170">
                <a:buClr>
                  <a:srgbClr val="000000"/>
                </a:buClr>
              </a:pPr>
              <a:r>
                <a:rPr lang="en" sz="1467" kern="0" dirty="0">
                  <a:solidFill>
                    <a:srgbClr val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Arial"/>
                </a:rPr>
                <a:t>Phylogenetic Tree(s) </a:t>
              </a:r>
              <a:endParaRPr sz="1467" kern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endParaRPr>
            </a:p>
          </p:txBody>
        </p:sp>
        <p:cxnSp>
          <p:nvCxnSpPr>
            <p:cNvPr id="111" name="Google Shape;111;p22"/>
            <p:cNvCxnSpPr>
              <a:cxnSpLocks/>
              <a:stCxn id="109" idx="2"/>
              <a:endCxn id="108" idx="1"/>
            </p:cNvCxnSpPr>
            <p:nvPr/>
          </p:nvCxnSpPr>
          <p:spPr>
            <a:xfrm flipH="1">
              <a:off x="3991775" y="2778633"/>
              <a:ext cx="70325" cy="9493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112" name="Google Shape;112;p22"/>
            <p:cNvCxnSpPr>
              <a:stCxn id="110" idx="3"/>
              <a:endCxn id="113" idx="1"/>
            </p:cNvCxnSpPr>
            <p:nvPr/>
          </p:nvCxnSpPr>
          <p:spPr>
            <a:xfrm>
              <a:off x="7699268" y="2180849"/>
              <a:ext cx="1044000" cy="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114" name="Google Shape;114;p22"/>
            <p:cNvCxnSpPr>
              <a:endCxn id="115" idx="0"/>
            </p:cNvCxnSpPr>
            <p:nvPr/>
          </p:nvCxnSpPr>
          <p:spPr>
            <a:xfrm>
              <a:off x="4062133" y="4926400"/>
              <a:ext cx="0" cy="7096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sp>
          <p:nvSpPr>
            <p:cNvPr id="115" name="Google Shape;115;p22"/>
            <p:cNvSpPr/>
            <p:nvPr/>
          </p:nvSpPr>
          <p:spPr>
            <a:xfrm>
              <a:off x="3162133" y="5636000"/>
              <a:ext cx="1800000" cy="1222000"/>
            </a:xfrm>
            <a:prstGeom prst="rec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 defTabSz="1219170">
                <a:buClr>
                  <a:srgbClr val="000000"/>
                </a:buClr>
              </a:pPr>
              <a:r>
                <a:rPr lang="en" sz="1467" kern="0" dirty="0">
                  <a:solidFill>
                    <a:srgbClr val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Arial"/>
                </a:rPr>
                <a:t>SRA /Diamond Alignment</a:t>
              </a:r>
              <a:endParaRPr sz="1467" kern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endParaRPr>
            </a:p>
          </p:txBody>
        </p:sp>
        <p:sp>
          <p:nvSpPr>
            <p:cNvPr id="113" name="Google Shape;113;p22"/>
            <p:cNvSpPr/>
            <p:nvPr/>
          </p:nvSpPr>
          <p:spPr>
            <a:xfrm>
              <a:off x="8743267" y="1635633"/>
              <a:ext cx="2286000" cy="1090368"/>
            </a:xfrm>
            <a:prstGeom prst="flowChartTerminator">
              <a:avLst/>
            </a:prstGeom>
            <a:solidFill>
              <a:schemeClr val="lt2"/>
            </a:solidFill>
            <a:ln w="9525" cap="flat" cmpd="sng">
              <a:solidFill>
                <a:srgbClr val="FF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 defTabSz="1219170">
                <a:buClr>
                  <a:srgbClr val="000000"/>
                </a:buClr>
              </a:pPr>
              <a:endParaRPr sz="1333" kern="0" dirty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  <a:p>
              <a:pPr algn="ctr" defTabSz="1219170">
                <a:buClr>
                  <a:srgbClr val="000000"/>
                </a:buClr>
                <a:buSzPts val="1100"/>
              </a:pPr>
              <a:r>
                <a:rPr lang="en-US" sz="1467" kern="0" dirty="0">
                  <a:solidFill>
                    <a:srgbClr val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Arial"/>
                </a:rPr>
                <a:t>Results/TOR Complex Patterns</a:t>
              </a:r>
              <a:endParaRPr sz="1467" kern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endParaRPr>
            </a:p>
            <a:p>
              <a:pPr algn="ctr" defTabSz="1219170">
                <a:buClr>
                  <a:srgbClr val="000000"/>
                </a:buClr>
              </a:pPr>
              <a:endParaRPr sz="1867" kern="0" dirty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05" name="Google Shape;105;p22"/>
            <p:cNvSpPr/>
            <p:nvPr/>
          </p:nvSpPr>
          <p:spPr>
            <a:xfrm>
              <a:off x="538533" y="1635633"/>
              <a:ext cx="1484800" cy="1090400"/>
            </a:xfrm>
            <a:prstGeom prst="can">
              <a:avLst>
                <a:gd name="adj" fmla="val 25000"/>
              </a:avLst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 defTabSz="1219170">
                <a:buClr>
                  <a:srgbClr val="000000"/>
                </a:buClr>
                <a:buSzPts val="1100"/>
              </a:pPr>
              <a:r>
                <a:rPr lang="en" sz="1467" kern="0" dirty="0">
                  <a:solidFill>
                    <a:srgbClr val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Arial"/>
                </a:rPr>
                <a:t>NCBI/JGI Genomic Information</a:t>
              </a:r>
              <a:endParaRPr sz="1867" kern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endParaRPr>
            </a:p>
          </p:txBody>
        </p:sp>
        <p:sp>
          <p:nvSpPr>
            <p:cNvPr id="108" name="Google Shape;108;p22"/>
            <p:cNvSpPr/>
            <p:nvPr/>
          </p:nvSpPr>
          <p:spPr>
            <a:xfrm>
              <a:off x="2968232" y="3727933"/>
              <a:ext cx="2047086" cy="1182400"/>
            </a:xfrm>
            <a:prstGeom prst="flowChartInputOutpu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 defTabSz="1219170">
                <a:buClr>
                  <a:srgbClr val="000000"/>
                </a:buClr>
                <a:buSzPts val="1100"/>
              </a:pPr>
              <a:r>
                <a:rPr lang="en" sz="1467" kern="0" dirty="0">
                  <a:solidFill>
                    <a:srgbClr val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Arial"/>
                </a:rPr>
                <a:t>R Tables &amp; Taxonomy Tables</a:t>
              </a:r>
              <a:endParaRPr sz="1867" kern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endParaRPr>
            </a:p>
          </p:txBody>
        </p:sp>
        <p:cxnSp>
          <p:nvCxnSpPr>
            <p:cNvPr id="116" name="Google Shape;116;p22"/>
            <p:cNvCxnSpPr>
              <a:stCxn id="105" idx="4"/>
              <a:endCxn id="109" idx="1"/>
            </p:cNvCxnSpPr>
            <p:nvPr/>
          </p:nvCxnSpPr>
          <p:spPr>
            <a:xfrm>
              <a:off x="2023333" y="2180833"/>
              <a:ext cx="1399600" cy="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117" name="Google Shape;117;p22"/>
            <p:cNvCxnSpPr>
              <a:cxnSpLocks/>
              <a:stCxn id="108" idx="5"/>
              <a:endCxn id="110" idx="1"/>
            </p:cNvCxnSpPr>
            <p:nvPr/>
          </p:nvCxnSpPr>
          <p:spPr>
            <a:xfrm flipV="1">
              <a:off x="4810609" y="2180849"/>
              <a:ext cx="1290259" cy="2138284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118" name="Google Shape;118;p22"/>
            <p:cNvCxnSpPr>
              <a:cxnSpLocks/>
              <a:stCxn id="108" idx="1"/>
              <a:endCxn id="109" idx="2"/>
            </p:cNvCxnSpPr>
            <p:nvPr/>
          </p:nvCxnSpPr>
          <p:spPr>
            <a:xfrm flipV="1">
              <a:off x="3991775" y="2778633"/>
              <a:ext cx="70325" cy="9493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119" name="Google Shape;119;p22"/>
            <p:cNvCxnSpPr>
              <a:cxnSpLocks/>
              <a:stCxn id="115" idx="0"/>
              <a:endCxn id="108" idx="4"/>
            </p:cNvCxnSpPr>
            <p:nvPr/>
          </p:nvCxnSpPr>
          <p:spPr>
            <a:xfrm flipH="1" flipV="1">
              <a:off x="3991775" y="4910333"/>
              <a:ext cx="70358" cy="725667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120" name="Google Shape;120;p22"/>
            <p:cNvCxnSpPr>
              <a:cxnSpLocks/>
              <a:stCxn id="121" idx="5"/>
              <a:endCxn id="113" idx="2"/>
            </p:cNvCxnSpPr>
            <p:nvPr/>
          </p:nvCxnSpPr>
          <p:spPr>
            <a:xfrm flipV="1">
              <a:off x="7759644" y="2726001"/>
              <a:ext cx="2126623" cy="1566839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sp>
          <p:nvSpPr>
            <p:cNvPr id="121" name="Google Shape;121;p22"/>
            <p:cNvSpPr/>
            <p:nvPr/>
          </p:nvSpPr>
          <p:spPr>
            <a:xfrm>
              <a:off x="5917266" y="3721333"/>
              <a:ext cx="2047087" cy="1143013"/>
            </a:xfrm>
            <a:prstGeom prst="flowChartInputOutpu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 defTabSz="1219170">
                <a:buClr>
                  <a:srgbClr val="000000"/>
                </a:buClr>
              </a:pPr>
              <a:r>
                <a:rPr lang="en" sz="1467" kern="0" dirty="0">
                  <a:solidFill>
                    <a:srgbClr val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Arial"/>
                </a:rPr>
                <a:t>Graphs/Data Table</a:t>
              </a:r>
              <a:endParaRPr sz="1467" kern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endParaRPr>
            </a:p>
          </p:txBody>
        </p:sp>
        <p:cxnSp>
          <p:nvCxnSpPr>
            <p:cNvPr id="122" name="Google Shape;122;p22"/>
            <p:cNvCxnSpPr>
              <a:cxnSpLocks/>
              <a:stCxn id="108" idx="5"/>
              <a:endCxn id="121" idx="2"/>
            </p:cNvCxnSpPr>
            <p:nvPr/>
          </p:nvCxnSpPr>
          <p:spPr>
            <a:xfrm flipV="1">
              <a:off x="4810609" y="4292840"/>
              <a:ext cx="1311366" cy="26293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</p:grp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771D9AC8-F16E-678A-CBAC-628FC69C9749}"/>
              </a:ext>
            </a:extLst>
          </p:cNvPr>
          <p:cNvSpPr/>
          <p:nvPr/>
        </p:nvSpPr>
        <p:spPr>
          <a:xfrm>
            <a:off x="126380" y="676507"/>
            <a:ext cx="2163337" cy="661639"/>
          </a:xfrm>
          <a:prstGeom prst="rect">
            <a:avLst/>
          </a:prstGeom>
          <a:solidFill>
            <a:srgbClr val="929AA9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RICTORN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12F3864C-1BB2-206A-A3EA-46E36C705E97}"/>
              </a:ext>
            </a:extLst>
          </p:cNvPr>
          <p:cNvSpPr/>
          <p:nvPr/>
        </p:nvSpPr>
        <p:spPr>
          <a:xfrm>
            <a:off x="2289717" y="676507"/>
            <a:ext cx="2371493" cy="661639"/>
          </a:xfrm>
          <a:prstGeom prst="rect">
            <a:avLst/>
          </a:prstGeom>
          <a:solidFill>
            <a:srgbClr val="929AA9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RICTORM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49D0AD3-45D5-D923-1D0E-E3E172DF30F2}"/>
              </a:ext>
            </a:extLst>
          </p:cNvPr>
          <p:cNvSpPr/>
          <p:nvPr/>
        </p:nvSpPr>
        <p:spPr>
          <a:xfrm>
            <a:off x="4661210" y="676506"/>
            <a:ext cx="1888272" cy="661639"/>
          </a:xfrm>
          <a:prstGeom prst="rect">
            <a:avLst/>
          </a:prstGeom>
          <a:solidFill>
            <a:srgbClr val="929AA9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RasGEF</a:t>
            </a:r>
            <a:r>
              <a:rPr lang="en-US" dirty="0"/>
              <a:t> 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85EC7E2-69D1-4E88-B01E-F06FB2480F9E}"/>
              </a:ext>
            </a:extLst>
          </p:cNvPr>
          <p:cNvSpPr/>
          <p:nvPr/>
        </p:nvSpPr>
        <p:spPr>
          <a:xfrm>
            <a:off x="8712819" y="676507"/>
            <a:ext cx="3479182" cy="661639"/>
          </a:xfrm>
          <a:prstGeom prst="rect">
            <a:avLst/>
          </a:prstGeom>
          <a:solidFill>
            <a:srgbClr val="929AA9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RICTOR Phosphorylation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19623C3-7683-F64D-0AD5-EA733284BC4B}"/>
              </a:ext>
            </a:extLst>
          </p:cNvPr>
          <p:cNvSpPr/>
          <p:nvPr/>
        </p:nvSpPr>
        <p:spPr>
          <a:xfrm>
            <a:off x="6549481" y="676505"/>
            <a:ext cx="2163337" cy="661639"/>
          </a:xfrm>
          <a:prstGeom prst="rect">
            <a:avLst/>
          </a:prstGeom>
          <a:solidFill>
            <a:srgbClr val="929AA9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Domain5</a:t>
            </a:r>
            <a:r>
              <a:rPr lang="en-US" dirty="0"/>
              <a:t> 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BFB3C3B7-5E76-1EA1-A8C9-5E779DE47910}"/>
              </a:ext>
            </a:extLst>
          </p:cNvPr>
          <p:cNvSpPr/>
          <p:nvPr/>
        </p:nvSpPr>
        <p:spPr>
          <a:xfrm>
            <a:off x="126380" y="1988630"/>
            <a:ext cx="8597586" cy="661639"/>
          </a:xfrm>
          <a:prstGeom prst="rect">
            <a:avLst/>
          </a:prstGeom>
          <a:solidFill>
            <a:srgbClr val="C2C11E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ARM Repeats</a:t>
            </a:r>
          </a:p>
        </p:txBody>
      </p:sp>
    </p:spTree>
    <p:extLst>
      <p:ext uri="{BB962C8B-B14F-4D97-AF65-F5344CB8AC3E}">
        <p14:creationId xmlns:p14="http://schemas.microsoft.com/office/powerpoint/2010/main" val="365814042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8632</TotalTime>
  <Words>210</Words>
  <Application>Microsoft Office PowerPoint</Application>
  <PresentationFormat>Widescreen</PresentationFormat>
  <Paragraphs>120</Paragraphs>
  <Slides>12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12</vt:i4>
      </vt:variant>
    </vt:vector>
  </HeadingPairs>
  <TitlesOfParts>
    <vt:vector size="18" baseType="lpstr">
      <vt:lpstr>Aptos</vt:lpstr>
      <vt:lpstr>Aptos Display</vt:lpstr>
      <vt:lpstr>Arial</vt:lpstr>
      <vt:lpstr>Times New Roman</vt:lpstr>
      <vt:lpstr>Office Theme</vt:lpstr>
      <vt:lpstr>Simple Light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Workflow/Pipeline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Kyle Johnson</dc:creator>
  <cp:lastModifiedBy>Kyle Johnson</cp:lastModifiedBy>
  <cp:revision>23</cp:revision>
  <dcterms:created xsi:type="dcterms:W3CDTF">2025-03-18T16:01:18Z</dcterms:created>
  <dcterms:modified xsi:type="dcterms:W3CDTF">2025-04-22T20:23:41Z</dcterms:modified>
</cp:coreProperties>
</file>

<file path=docProps/thumbnail.jpeg>
</file>